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71" r:id="rId2"/>
    <p:sldId id="272" r:id="rId3"/>
    <p:sldId id="256" r:id="rId4"/>
    <p:sldId id="286" r:id="rId5"/>
    <p:sldId id="287" r:id="rId6"/>
    <p:sldId id="281" r:id="rId7"/>
    <p:sldId id="28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180F2-4C36-45A1-9965-A39C69028CB9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EA364-DD19-4EA3-8506-C73E6D7ED21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211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2DC54-DDA7-4A20-8A1B-9237F47FEBC3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144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5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1789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88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22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849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77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854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008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822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73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321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FD7B6-3B63-4C96-AF1E-57D052A26F1B}" type="datetimeFigureOut">
              <a:rPr lang="cs-CZ" smtClean="0"/>
              <a:pPr/>
              <a:t>24.04.2020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81AA2-1B26-4F89-B9F9-30576F2FC2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45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i21.vsb.cz/sites/mi21.vsb.cz/files/img/OPVK_hor_zakladni_logolink_C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702"/>
            <a:ext cx="9144000" cy="196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27584" y="6356350"/>
            <a:ext cx="7632848" cy="365125"/>
          </a:xfrm>
        </p:spPr>
        <p:txBody>
          <a:bodyPr/>
          <a:lstStyle/>
          <a:p>
            <a:r>
              <a:rPr lang="cs-CZ" sz="1400" dirty="0"/>
              <a:t>Střední škola  a Vyšší odborná škola cestovního ruchu, Senovážné náměstí 12, České Budějovice 370  01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91564"/>
              </p:ext>
            </p:extLst>
          </p:nvPr>
        </p:nvGraphicFramePr>
        <p:xfrm>
          <a:off x="947519" y="2564904"/>
          <a:ext cx="7248961" cy="30156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8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0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Číslo projektu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CZ.1.07/1.5.00/34.0423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Číslo materiálu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název školy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Střední škola a Vyšší odborná škola cestovního ruchu, Senovážné náměstí 12, České Budějovice 370 01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Autor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Mgr. Petr Kříž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Tematický celek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Sloh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Ročník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cap="small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Datum tvorby</a:t>
                      </a:r>
                      <a:endParaRPr lang="cs-CZ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26.</a:t>
                      </a:r>
                      <a:r>
                        <a:rPr lang="cs-CZ" baseline="0" dirty="0"/>
                        <a:t> 1. 2013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337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5"/>
            <a:ext cx="8229600" cy="6192688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Anotace:</a:t>
            </a:r>
          </a:p>
          <a:p>
            <a:pPr marL="0" indent="0">
              <a:buNone/>
            </a:pPr>
            <a:r>
              <a:rPr lang="cs-CZ" sz="2400" dirty="0"/>
              <a:t>Tato prezentace přibližuje administrativní funkční styl v současné stylistice. Inovuje výuku využitím multimediálních pomůcek. Materiál je určen pro výuku ve 2. ročníku střední školy – stylistika.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Metodické pokyny:</a:t>
            </a:r>
          </a:p>
          <a:p>
            <a:pPr marL="0" indent="0">
              <a:buNone/>
            </a:pPr>
            <a:r>
              <a:rPr lang="cs-CZ" sz="2400" dirty="0"/>
              <a:t>Materiál použije učitel při výkladu látky. Doba prezentace odpovídá zhruba 20 – 25 minutám. Prezentaci může učitel doplňovat svými otázkami. </a:t>
            </a:r>
          </a:p>
        </p:txBody>
      </p:sp>
    </p:spTree>
    <p:extLst>
      <p:ext uri="{BB962C8B-B14F-4D97-AF65-F5344CB8AC3E}">
        <p14:creationId xmlns:p14="http://schemas.microsoft.com/office/powerpoint/2010/main" val="85558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Funkční styl administrativní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= styl jednací, úřední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- patří k nejmladším funkčním stylům, původně patřil do 	odborného funkčního stylu</a:t>
            </a:r>
          </a:p>
          <a:p>
            <a:pPr marL="0" indent="0">
              <a:buNone/>
            </a:pPr>
            <a:r>
              <a:rPr lang="cs-CZ" sz="2400" dirty="0"/>
              <a:t>- existuje především v písemné podobě</a:t>
            </a:r>
          </a:p>
          <a:p>
            <a:pPr marL="0" indent="0">
              <a:buNone/>
            </a:pPr>
            <a:r>
              <a:rPr lang="cs-CZ" sz="2400" dirty="0"/>
              <a:t>- snaha o stručnost, přesnost, jednoznačnost, výstižnost</a:t>
            </a:r>
          </a:p>
          <a:p>
            <a:pPr marL="0" indent="0">
              <a:buNone/>
            </a:pPr>
            <a:r>
              <a:rPr lang="cs-CZ" sz="2400" dirty="0"/>
              <a:t>- autor – ustupuje do pozadí, často je jím organizace, úřad, stát, 	sdružení</a:t>
            </a:r>
          </a:p>
          <a:p>
            <a:pPr marL="0" indent="0">
              <a:buNone/>
            </a:pPr>
            <a:r>
              <a:rPr lang="cs-CZ" sz="2400" dirty="0"/>
              <a:t>- slohový postup: nejčastěji informační, popisný</a:t>
            </a:r>
          </a:p>
          <a:p>
            <a:pPr marL="0" indent="0">
              <a:buNone/>
            </a:pPr>
            <a:r>
              <a:rPr lang="cs-CZ" sz="2400" dirty="0"/>
              <a:t>- hláskosloví a tvarosloví – vždy spisovné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5438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sz="2800" dirty="0">
                <a:solidFill>
                  <a:schemeClr val="accent6"/>
                </a:solidFill>
              </a:rPr>
              <a:t>větná stavba a slovní zásoba: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- užívání ustálených obratů a formulí (dovolujeme si Vás 	upozornit, fakturujeme Vám, s politováním Vám musíme 	oznámit, předem děkuji za kladné vyřízení, těšíme se na...)</a:t>
            </a:r>
          </a:p>
          <a:p>
            <a:pPr marL="0" indent="0">
              <a:buNone/>
            </a:pPr>
            <a:r>
              <a:rPr lang="cs-CZ" sz="2400" dirty="0"/>
              <a:t>- administrativní terminologie – fakturujeme, účtujeme, výdejka, 	výpis z účtu, odvod daně...</a:t>
            </a:r>
          </a:p>
          <a:p>
            <a:pPr marL="0" indent="0">
              <a:buNone/>
            </a:pPr>
            <a:r>
              <a:rPr lang="cs-CZ" sz="2400" dirty="0"/>
              <a:t>- hromadění podstatných jmen slovesných – provedení, 	zabezpečení, zajištění, dodání</a:t>
            </a:r>
          </a:p>
          <a:p>
            <a:pPr marL="0" indent="0">
              <a:buNone/>
            </a:pPr>
            <a:r>
              <a:rPr lang="cs-CZ" sz="2400" dirty="0"/>
              <a:t>- užívání heslových formulací (odrážky, výčty) </a:t>
            </a:r>
          </a:p>
          <a:p>
            <a:pPr marL="0" indent="0">
              <a:buNone/>
            </a:pPr>
            <a:r>
              <a:rPr lang="cs-CZ" sz="2400" dirty="0"/>
              <a:t>- užívání zkratek – s.r.o., ks, fa, sl., </a:t>
            </a:r>
          </a:p>
          <a:p>
            <a:pPr marL="0" indent="0">
              <a:buNone/>
            </a:pPr>
            <a:r>
              <a:rPr lang="cs-CZ" sz="2400" dirty="0"/>
              <a:t>- užívání trpného rodu – bylo zjištěno, bude dojednáno, 	oznámeno</a:t>
            </a:r>
          </a:p>
          <a:p>
            <a:pPr marL="0" indent="0">
              <a:buNone/>
            </a:pPr>
            <a:r>
              <a:rPr lang="cs-CZ" sz="2400" dirty="0"/>
              <a:t>- užívání předtištěných formulářů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9999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Útvary (žánry) administrativního stylu: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1. dokumentární žánry – zápis, protokol, smlouva</a:t>
            </a:r>
          </a:p>
          <a:p>
            <a:pPr marL="0" indent="0">
              <a:buNone/>
            </a:pPr>
            <a:r>
              <a:rPr lang="cs-CZ" sz="2400" dirty="0"/>
              <a:t>2. oznamovací žánry – oznámení, objednávka</a:t>
            </a:r>
          </a:p>
          <a:p>
            <a:pPr marL="0" indent="0">
              <a:buNone/>
            </a:pPr>
            <a:r>
              <a:rPr lang="cs-CZ" sz="2400" dirty="0"/>
              <a:t>3. heslovité žánry – inventární soupisy, vysvědčení, dotazníky, 	dodací listy</a:t>
            </a:r>
          </a:p>
          <a:p>
            <a:pPr marL="0" indent="0">
              <a:buNone/>
            </a:pPr>
            <a:r>
              <a:rPr lang="cs-CZ" sz="2400" dirty="0"/>
              <a:t>4. žánry úředního styku (jednotlivec x organizace) – úřední dopis, 	životopis, žádost, posudek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62437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Zdroje:</a:t>
            </a:r>
          </a:p>
          <a:p>
            <a:pPr marL="0" indent="0">
              <a:buNone/>
            </a:pPr>
            <a:endParaRPr lang="cs-CZ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dirty="0"/>
              <a:t>MAŠKOVÁ, </a:t>
            </a:r>
            <a:r>
              <a:rPr lang="cs-CZ" sz="2400" dirty="0" err="1"/>
              <a:t>Drahuše</a:t>
            </a:r>
            <a:r>
              <a:rPr lang="cs-CZ" sz="2400" dirty="0"/>
              <a:t>. </a:t>
            </a:r>
            <a:r>
              <a:rPr lang="cs-CZ" sz="2400" i="1" dirty="0"/>
              <a:t>Český jazyk: přehled středoškolského učiva</a:t>
            </a:r>
            <a:r>
              <a:rPr lang="cs-CZ" sz="2400" dirty="0"/>
              <a:t>. 1. </a:t>
            </a:r>
            <a:r>
              <a:rPr lang="cs-CZ" sz="2400" dirty="0" err="1"/>
              <a:t>vyd</a:t>
            </a:r>
            <a:r>
              <a:rPr lang="cs-CZ" sz="2400" dirty="0"/>
              <a:t>. Třebíč: Petra </a:t>
            </a:r>
            <a:r>
              <a:rPr lang="cs-CZ" sz="2400" dirty="0" err="1"/>
              <a:t>Velanová</a:t>
            </a:r>
            <a:r>
              <a:rPr lang="cs-CZ" sz="2400" dirty="0"/>
              <a:t>, 2005, 175 s. Maturita. ISBN 80-902-5715-1. </a:t>
            </a:r>
          </a:p>
          <a:p>
            <a:pPr marL="0" indent="0">
              <a:buNone/>
            </a:pPr>
            <a:endParaRPr lang="cs-CZ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dirty="0"/>
              <a:t>ADÁMKOVÁ, Petra a GREŠOVÁ, Šárka. </a:t>
            </a:r>
            <a:r>
              <a:rPr lang="cs-CZ" sz="2400" i="1" dirty="0"/>
              <a:t>Český jazyk a komunikace pro střední školy 3. - 4. díl</a:t>
            </a:r>
            <a:r>
              <a:rPr lang="cs-CZ" sz="2400" dirty="0"/>
              <a:t>. </a:t>
            </a:r>
            <a:r>
              <a:rPr lang="cs-CZ" sz="2400" i="1" dirty="0"/>
              <a:t>Průvodce pro učitele.</a:t>
            </a:r>
            <a:r>
              <a:rPr lang="cs-CZ" sz="2400" dirty="0"/>
              <a:t> 1. </a:t>
            </a:r>
            <a:r>
              <a:rPr lang="cs-CZ" sz="2400" dirty="0" err="1"/>
              <a:t>vyd</a:t>
            </a:r>
            <a:r>
              <a:rPr lang="cs-CZ" sz="2400" dirty="0"/>
              <a:t>. Brno: </a:t>
            </a:r>
            <a:r>
              <a:rPr lang="cs-CZ" sz="2400" dirty="0" err="1"/>
              <a:t>Didaktis</a:t>
            </a:r>
            <a:r>
              <a:rPr lang="cs-CZ" sz="2400" dirty="0"/>
              <a:t>, 2013, 175 s. ISBN 978-80-7358-202-9. 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endParaRPr lang="cs-CZ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>
                <a:solidFill>
                  <a:srgbClr val="FF0000"/>
                </a:solidFill>
              </a:rPr>
              <a:t> </a:t>
            </a:r>
            <a:endParaRPr lang="cs-CZ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833245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441</Words>
  <Application>Microsoft Office PowerPoint</Application>
  <PresentationFormat>Předvádění na obrazovce (4:3)</PresentationFormat>
  <Paragraphs>55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Funkční styl administrativní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SŠ a VOŠ cestovního ruchu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 Elton Kesey</dc:title>
  <dc:creator>pkriz</dc:creator>
  <cp:lastModifiedBy>Mamka</cp:lastModifiedBy>
  <cp:revision>51</cp:revision>
  <dcterms:created xsi:type="dcterms:W3CDTF">2013-01-04T10:43:36Z</dcterms:created>
  <dcterms:modified xsi:type="dcterms:W3CDTF">2020-04-24T09:23:34Z</dcterms:modified>
</cp:coreProperties>
</file>