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81" r:id="rId4"/>
    <p:sldId id="282" r:id="rId5"/>
    <p:sldId id="283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045C7-5FAC-4730-9CC3-661D94392D59}" type="datetimeFigureOut">
              <a:rPr lang="cs-CZ" smtClean="0"/>
              <a:pPr/>
              <a:t>24.04.2020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C8F20-8644-4CF4-87B7-ED16254CFB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97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3969-7039-4B3B-B382-1312707A5862}" type="datetimeFigureOut">
              <a:rPr lang="cs-CZ" smtClean="0"/>
              <a:pPr/>
              <a:t>24.04.2020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D3B-9B13-405A-BBB5-A5253236F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3969-7039-4B3B-B382-1312707A5862}" type="datetimeFigureOut">
              <a:rPr lang="cs-CZ" smtClean="0"/>
              <a:pPr/>
              <a:t>24.04.2020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D3B-9B13-405A-BBB5-A5253236F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3969-7039-4B3B-B382-1312707A5862}" type="datetimeFigureOut">
              <a:rPr lang="cs-CZ" smtClean="0"/>
              <a:pPr/>
              <a:t>24.04.2020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D3B-9B13-405A-BBB5-A5253236F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3969-7039-4B3B-B382-1312707A5862}" type="datetimeFigureOut">
              <a:rPr lang="cs-CZ" smtClean="0"/>
              <a:pPr/>
              <a:t>24.04.2020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D3B-9B13-405A-BBB5-A5253236F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3969-7039-4B3B-B382-1312707A5862}" type="datetimeFigureOut">
              <a:rPr lang="cs-CZ" smtClean="0"/>
              <a:pPr/>
              <a:t>24.04.2020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D3B-9B13-405A-BBB5-A5253236F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3969-7039-4B3B-B382-1312707A5862}" type="datetimeFigureOut">
              <a:rPr lang="cs-CZ" smtClean="0"/>
              <a:pPr/>
              <a:t>24.04.2020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D3B-9B13-405A-BBB5-A5253236F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3969-7039-4B3B-B382-1312707A5862}" type="datetimeFigureOut">
              <a:rPr lang="cs-CZ" smtClean="0"/>
              <a:pPr/>
              <a:t>24.04.2020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D3B-9B13-405A-BBB5-A5253236F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3969-7039-4B3B-B382-1312707A5862}" type="datetimeFigureOut">
              <a:rPr lang="cs-CZ" smtClean="0"/>
              <a:pPr/>
              <a:t>24.04.2020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D3B-9B13-405A-BBB5-A5253236F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3969-7039-4B3B-B382-1312707A5862}" type="datetimeFigureOut">
              <a:rPr lang="cs-CZ" smtClean="0"/>
              <a:pPr/>
              <a:t>24.04.2020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D3B-9B13-405A-BBB5-A5253236F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3969-7039-4B3B-B382-1312707A5862}" type="datetimeFigureOut">
              <a:rPr lang="cs-CZ" smtClean="0"/>
              <a:pPr/>
              <a:t>24.04.2020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D3B-9B13-405A-BBB5-A5253236F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D3969-7039-4B3B-B382-1312707A5862}" type="datetimeFigureOut">
              <a:rPr lang="cs-CZ" smtClean="0"/>
              <a:pPr/>
              <a:t>24.04.2020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C4D3B-9B13-405A-BBB5-A5253236F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D3969-7039-4B3B-B382-1312707A5862}" type="datetimeFigureOut">
              <a:rPr lang="cs-CZ" smtClean="0"/>
              <a:pPr/>
              <a:t>24.04.2020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C4D3B-9B13-405A-BBB5-A5253236F43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83480" y="2316778"/>
            <a:ext cx="6536169" cy="1470025"/>
          </a:xfrm>
        </p:spPr>
        <p:txBody>
          <a:bodyPr>
            <a:normAutofit/>
          </a:bodyPr>
          <a:lstStyle/>
          <a:p>
            <a:pPr algn="l"/>
            <a:r>
              <a:rPr lang="cs-CZ" b="1" dirty="0"/>
              <a:t>Administrativní funkční styl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28640"/>
            <a:ext cx="2133600" cy="365125"/>
          </a:xfrm>
        </p:spPr>
        <p:txBody>
          <a:bodyPr/>
          <a:lstStyle/>
          <a:p>
            <a:fld id="{909161AD-CE0D-4BCB-8C8C-A6C26A0B30BD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852756" y="3936021"/>
            <a:ext cx="3744686" cy="99603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Hradec Králové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dirty="0">
                <a:latin typeface="+mj-lt"/>
                <a:ea typeface="+mj-ea"/>
                <a:cs typeface="+mj-cs"/>
              </a:rPr>
              <a:t>8. 2. 2013</a:t>
            </a:r>
            <a:br>
              <a:rPr kumimoji="0" lang="cs-CZ" sz="20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0" y="5874531"/>
            <a:ext cx="9144000" cy="98346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0" y="0"/>
            <a:ext cx="9144000" cy="155170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1852755" y="193964"/>
            <a:ext cx="6193158" cy="688256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CZECH SALES ACADEMY Hradec</a:t>
            </a:r>
            <a:r>
              <a:rPr kumimoji="0" lang="cs-CZ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Králové – VOŠ a SOŠ s.r.o.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Hradecká</a:t>
            </a:r>
            <a:r>
              <a:rPr lang="cs-CZ" sz="2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1151, 500 03 Hradec Králové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Benesova\Documents\06_projekty\OPVK\00_příručky\OPVK\Zakladni_logolink_OPVK (ESF, EU, MSMT, OP VK)\03_Zakladni_logolink_vertikalni_cz\OPVK_ver_zakladni_logolink_CMYK_cz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90" y="1744931"/>
            <a:ext cx="1512323" cy="4004712"/>
          </a:xfrm>
          <a:prstGeom prst="rect">
            <a:avLst/>
          </a:prstGeom>
          <a:noFill/>
        </p:spPr>
      </p:pic>
      <p:pic>
        <p:nvPicPr>
          <p:cNvPr id="14" name="Obrázek 13" descr="C_mini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0B0B0"/>
              </a:clrFrom>
              <a:clrTo>
                <a:srgbClr val="B0B0B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1332" y="95536"/>
            <a:ext cx="777452" cy="764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u="sng" dirty="0">
                <a:latin typeface="Comic Sans MS" pitchFamily="66" charset="0"/>
              </a:rPr>
              <a:t>Kompozice a jazykové prostředky administrativního stylu</a:t>
            </a:r>
            <a:r>
              <a:rPr lang="cs-CZ" sz="3600" dirty="0">
                <a:latin typeface="Comic Sans MS" pitchFamily="66" charset="0"/>
              </a:rPr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cs-CZ" b="1" u="sng" dirty="0">
                <a:latin typeface="Comic Sans MS" pitchFamily="66" charset="0"/>
              </a:rPr>
              <a:t>grafické členění</a:t>
            </a:r>
            <a:r>
              <a:rPr lang="cs-CZ" dirty="0">
                <a:latin typeface="Comic Sans MS" pitchFamily="66" charset="0"/>
              </a:rPr>
              <a:t> – přehlednost</a:t>
            </a:r>
          </a:p>
          <a:p>
            <a:pPr>
              <a:lnSpc>
                <a:spcPct val="150000"/>
              </a:lnSpc>
            </a:pPr>
            <a:r>
              <a:rPr lang="cs-CZ" b="1" u="sng" dirty="0">
                <a:latin typeface="Comic Sans MS" pitchFamily="66" charset="0"/>
              </a:rPr>
              <a:t>tematické uspořádání</a:t>
            </a:r>
            <a:r>
              <a:rPr lang="cs-CZ" dirty="0">
                <a:latin typeface="Comic Sans MS" pitchFamily="66" charset="0"/>
              </a:rPr>
              <a:t> – logická návaznost vět </a:t>
            </a:r>
            <a:br>
              <a:rPr lang="cs-CZ" dirty="0">
                <a:latin typeface="Comic Sans MS" pitchFamily="66" charset="0"/>
              </a:rPr>
            </a:br>
            <a:r>
              <a:rPr lang="cs-CZ" dirty="0">
                <a:latin typeface="Comic Sans MS" pitchFamily="66" charset="0"/>
              </a:rPr>
              <a:t>a odstavců</a:t>
            </a:r>
          </a:p>
          <a:p>
            <a:pPr>
              <a:lnSpc>
                <a:spcPct val="150000"/>
              </a:lnSpc>
            </a:pPr>
            <a:r>
              <a:rPr lang="cs-CZ" b="1" u="sng" dirty="0">
                <a:latin typeface="Comic Sans MS" pitchFamily="66" charset="0"/>
              </a:rPr>
              <a:t>jazykové prostředky</a:t>
            </a:r>
          </a:p>
          <a:p>
            <a:pPr>
              <a:lnSpc>
                <a:spcPct val="150000"/>
              </a:lnSpc>
              <a:buNone/>
            </a:pPr>
            <a:r>
              <a:rPr lang="cs-CZ" dirty="0">
                <a:latin typeface="Comic Sans MS" pitchFamily="66" charset="0"/>
              </a:rPr>
              <a:t>	</a:t>
            </a:r>
            <a:r>
              <a:rPr lang="cs-CZ" b="1" dirty="0">
                <a:latin typeface="Comic Sans MS" pitchFamily="66" charset="0"/>
              </a:rPr>
              <a:t>A) </a:t>
            </a:r>
            <a:r>
              <a:rPr lang="cs-CZ" b="1" u="sng" dirty="0">
                <a:latin typeface="Comic Sans MS" pitchFamily="66" charset="0"/>
              </a:rPr>
              <a:t>lexikální</a:t>
            </a:r>
            <a:r>
              <a:rPr lang="cs-CZ" b="1" dirty="0">
                <a:latin typeface="Comic Sans MS" pitchFamily="66" charset="0"/>
              </a:rPr>
              <a:t>: </a:t>
            </a:r>
          </a:p>
          <a:p>
            <a:pPr lvl="1">
              <a:lnSpc>
                <a:spcPct val="150000"/>
              </a:lnSpc>
              <a:buNone/>
            </a:pPr>
            <a:r>
              <a:rPr lang="cs-CZ" sz="3000" dirty="0">
                <a:latin typeface="Comic Sans MS" pitchFamily="66" charset="0"/>
              </a:rPr>
              <a:t>– </a:t>
            </a:r>
            <a:r>
              <a:rPr lang="cs-CZ" sz="3000" u="sng" dirty="0">
                <a:latin typeface="Comic Sans MS" pitchFamily="66" charset="0"/>
              </a:rPr>
              <a:t>termíny</a:t>
            </a:r>
            <a:r>
              <a:rPr lang="cs-CZ" sz="3000" dirty="0">
                <a:latin typeface="Comic Sans MS" pitchFamily="66" charset="0"/>
              </a:rPr>
              <a:t> (</a:t>
            </a:r>
            <a:r>
              <a:rPr lang="cs-CZ" sz="3000" i="1" dirty="0">
                <a:latin typeface="Comic Sans MS" pitchFamily="66" charset="0"/>
              </a:rPr>
              <a:t>faktura, dlužná částka, platový řád, pojistná událost</a:t>
            </a:r>
            <a:r>
              <a:rPr lang="cs-CZ" sz="3000" dirty="0">
                <a:latin typeface="Comic Sans MS" pitchFamily="66" charset="0"/>
              </a:rPr>
              <a:t>)</a:t>
            </a:r>
          </a:p>
        </p:txBody>
      </p:sp>
      <p:pic>
        <p:nvPicPr>
          <p:cNvPr id="2050" name="Picture 2" descr="C:\Documents and Settings\ANNY\Local Settings\Temporary Internet Files\Content.IE5\P1S62IKF\MC9003516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356992"/>
            <a:ext cx="1819747" cy="1092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u="sng" dirty="0">
                <a:latin typeface="Comic Sans MS" pitchFamily="66" charset="0"/>
              </a:rPr>
              <a:t>Kompozice a jazykové prostředky administrativního stylu</a:t>
            </a:r>
            <a:r>
              <a:rPr lang="cs-CZ" sz="3600" dirty="0">
                <a:latin typeface="Comic Sans MS" pitchFamily="66" charset="0"/>
              </a:rPr>
              <a:t>: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cs-CZ" u="sng" dirty="0">
                <a:latin typeface="Comic Sans MS" pitchFamily="66" charset="0"/>
              </a:rPr>
              <a:t>zkratky a zkratková slova</a:t>
            </a:r>
            <a:r>
              <a:rPr lang="cs-CZ" dirty="0">
                <a:latin typeface="Comic Sans MS" pitchFamily="66" charset="0"/>
              </a:rPr>
              <a:t> (</a:t>
            </a:r>
            <a:r>
              <a:rPr lang="cs-CZ" i="1" dirty="0">
                <a:latin typeface="Comic Sans MS" pitchFamily="66" charset="0"/>
              </a:rPr>
              <a:t>spol. s. r. o., a. s., atd.</a:t>
            </a:r>
            <a:r>
              <a:rPr lang="cs-CZ" dirty="0">
                <a:latin typeface="Comic Sans MS" pitchFamily="66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cs-CZ" u="sng" dirty="0">
                <a:latin typeface="Comic Sans MS" pitchFamily="66" charset="0"/>
              </a:rPr>
              <a:t>značky</a:t>
            </a:r>
            <a:r>
              <a:rPr lang="cs-CZ" dirty="0">
                <a:latin typeface="Comic Sans MS" pitchFamily="66" charset="0"/>
              </a:rPr>
              <a:t> (</a:t>
            </a:r>
            <a:r>
              <a:rPr lang="cs-CZ" i="1" dirty="0">
                <a:latin typeface="Comic Sans MS" pitchFamily="66" charset="0"/>
              </a:rPr>
              <a:t>Kč, CK, IČO – identifikační číslo organizace)</a:t>
            </a:r>
          </a:p>
          <a:p>
            <a:pPr lvl="1">
              <a:lnSpc>
                <a:spcPct val="150000"/>
              </a:lnSpc>
            </a:pPr>
            <a:r>
              <a:rPr lang="cs-CZ" u="sng" dirty="0">
                <a:latin typeface="Comic Sans MS" pitchFamily="66" charset="0"/>
              </a:rPr>
              <a:t>univerbizované výrazy</a:t>
            </a:r>
            <a:r>
              <a:rPr lang="cs-CZ" dirty="0">
                <a:latin typeface="Comic Sans MS" pitchFamily="66" charset="0"/>
              </a:rPr>
              <a:t> (</a:t>
            </a:r>
            <a:r>
              <a:rPr lang="cs-CZ" i="1" dirty="0">
                <a:latin typeface="Comic Sans MS" pitchFamily="66" charset="0"/>
              </a:rPr>
              <a:t>kopírka, </a:t>
            </a:r>
            <a:r>
              <a:rPr lang="cs-CZ" i="1" dirty="0" err="1">
                <a:latin typeface="Comic Sans MS" pitchFamily="66" charset="0"/>
              </a:rPr>
              <a:t>dodák</a:t>
            </a:r>
            <a:r>
              <a:rPr lang="cs-CZ" dirty="0">
                <a:latin typeface="Comic Sans MS" pitchFamily="66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cs-CZ" u="sng" dirty="0" err="1">
                <a:latin typeface="Comic Sans MS" pitchFamily="66" charset="0"/>
              </a:rPr>
              <a:t>slangismy</a:t>
            </a:r>
            <a:r>
              <a:rPr lang="cs-CZ" dirty="0">
                <a:latin typeface="Comic Sans MS" pitchFamily="66" charset="0"/>
              </a:rPr>
              <a:t> (</a:t>
            </a:r>
            <a:r>
              <a:rPr lang="cs-CZ" i="1" dirty="0">
                <a:latin typeface="Comic Sans MS" pitchFamily="66" charset="0"/>
              </a:rPr>
              <a:t>přeposlat mail = spisovně </a:t>
            </a:r>
            <a:r>
              <a:rPr lang="cs-CZ" i="1" dirty="0" err="1">
                <a:latin typeface="Comic Sans MS" pitchFamily="66" charset="0"/>
              </a:rPr>
              <a:t>přeslat</a:t>
            </a:r>
            <a:r>
              <a:rPr lang="cs-CZ" dirty="0">
                <a:latin typeface="Comic Sans MS" pitchFamily="66" charset="0"/>
              </a:rPr>
              <a:t>)</a:t>
            </a:r>
          </a:p>
          <a:p>
            <a:pPr lvl="1">
              <a:buNone/>
            </a:pP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u="sng" dirty="0">
                <a:latin typeface="Comic Sans MS" pitchFamily="66" charset="0"/>
              </a:rPr>
              <a:t>Kompozice a jazykové prostředky administrativního stylu</a:t>
            </a:r>
            <a:r>
              <a:rPr lang="cs-CZ" sz="3600" dirty="0">
                <a:latin typeface="Comic Sans MS" pitchFamily="66" charset="0"/>
              </a:rPr>
              <a:t>: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cs-CZ" sz="2800" b="1" dirty="0">
                <a:latin typeface="Comic Sans MS" pitchFamily="66" charset="0"/>
              </a:rPr>
              <a:t>B) </a:t>
            </a:r>
            <a:r>
              <a:rPr lang="cs-CZ" sz="2800" b="1" u="sng" dirty="0">
                <a:latin typeface="Comic Sans MS" pitchFamily="66" charset="0"/>
              </a:rPr>
              <a:t>morfologické</a:t>
            </a:r>
            <a:r>
              <a:rPr lang="cs-CZ" sz="2800" b="1" dirty="0">
                <a:latin typeface="Comic Sans MS" pitchFamily="66" charset="0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>
                <a:latin typeface="Comic Sans MS" pitchFamily="66" charset="0"/>
              </a:rPr>
              <a:t>	</a:t>
            </a:r>
            <a:r>
              <a:rPr lang="cs-CZ" sz="2800" dirty="0">
                <a:latin typeface="Comic Sans MS" pitchFamily="66" charset="0"/>
              </a:rPr>
              <a:t>- </a:t>
            </a:r>
            <a:r>
              <a:rPr lang="cs-CZ" sz="2800" u="sng" dirty="0">
                <a:latin typeface="Comic Sans MS" pitchFamily="66" charset="0"/>
              </a:rPr>
              <a:t>vysoká frekvence podstatných jmen</a:t>
            </a:r>
            <a:r>
              <a:rPr lang="cs-CZ" sz="2800" dirty="0">
                <a:latin typeface="Comic Sans MS" pitchFamily="66" charset="0"/>
              </a:rPr>
              <a:t> (</a:t>
            </a:r>
            <a:r>
              <a:rPr lang="cs-CZ" sz="2800" i="1" dirty="0">
                <a:latin typeface="Comic Sans MS" pitchFamily="66" charset="0"/>
              </a:rPr>
              <a:t>zadání termínu odevzdání hlášení řediteli firmy</a:t>
            </a:r>
            <a:r>
              <a:rPr lang="cs-CZ" sz="2800" dirty="0"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cs-CZ" sz="2800" dirty="0">
                <a:latin typeface="Comic Sans MS" pitchFamily="66" charset="0"/>
              </a:rPr>
              <a:t>	- </a:t>
            </a:r>
            <a:r>
              <a:rPr lang="cs-CZ" sz="2800" u="sng" dirty="0">
                <a:latin typeface="Comic Sans MS" pitchFamily="66" charset="0"/>
              </a:rPr>
              <a:t>vysoká frekvence přídavných jmen slovesných</a:t>
            </a:r>
            <a:r>
              <a:rPr lang="cs-CZ" sz="2800" dirty="0">
                <a:latin typeface="Comic Sans MS" pitchFamily="66" charset="0"/>
              </a:rPr>
              <a:t> (</a:t>
            </a:r>
            <a:r>
              <a:rPr lang="cs-CZ" sz="2800" i="1" dirty="0">
                <a:latin typeface="Comic Sans MS" pitchFamily="66" charset="0"/>
              </a:rPr>
              <a:t>realizovaný, prošlý, splatný</a:t>
            </a:r>
            <a:r>
              <a:rPr lang="cs-CZ" sz="2800" dirty="0"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cs-CZ" sz="2800" dirty="0">
                <a:latin typeface="Comic Sans MS" pitchFamily="66" charset="0"/>
              </a:rPr>
              <a:t>	- </a:t>
            </a:r>
            <a:r>
              <a:rPr lang="cs-CZ" sz="2800" u="sng" dirty="0">
                <a:latin typeface="Comic Sans MS" pitchFamily="66" charset="0"/>
              </a:rPr>
              <a:t>vysoká frekvence trpného rodu</a:t>
            </a:r>
            <a:r>
              <a:rPr lang="cs-CZ" sz="2800" dirty="0">
                <a:latin typeface="Comic Sans MS" pitchFamily="66" charset="0"/>
              </a:rPr>
              <a:t> (</a:t>
            </a:r>
            <a:r>
              <a:rPr lang="cs-CZ" sz="2800" i="1" dirty="0">
                <a:latin typeface="Comic Sans MS" pitchFamily="66" charset="0"/>
              </a:rPr>
              <a:t>bylo vyvoláno jednání, bylo rozhodnuto</a:t>
            </a:r>
            <a:r>
              <a:rPr lang="cs-CZ" sz="2800" dirty="0">
                <a:latin typeface="Comic Sans MS" pitchFamily="66" charset="0"/>
              </a:rPr>
              <a:t>)</a:t>
            </a:r>
          </a:p>
          <a:p>
            <a:pPr>
              <a:buNone/>
            </a:pPr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u="sng" dirty="0">
                <a:latin typeface="Comic Sans MS" pitchFamily="66" charset="0"/>
              </a:rPr>
              <a:t>Kompozice a jazykové prostředky administrativního stylu</a:t>
            </a:r>
            <a:r>
              <a:rPr lang="cs-CZ" sz="3600" dirty="0">
                <a:latin typeface="Comic Sans MS" pitchFamily="66" charset="0"/>
              </a:rPr>
              <a:t>: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cs-CZ" dirty="0">
                <a:latin typeface="Comic Sans MS" pitchFamily="66" charset="0"/>
              </a:rPr>
              <a:t>	</a:t>
            </a:r>
            <a:r>
              <a:rPr lang="cs-CZ" sz="2800" dirty="0">
                <a:latin typeface="Comic Sans MS" pitchFamily="66" charset="0"/>
              </a:rPr>
              <a:t>- autorský plurál a vykání adresátovi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>
                <a:latin typeface="Comic Sans MS" pitchFamily="66" charset="0"/>
              </a:rPr>
              <a:t>C) </a:t>
            </a:r>
            <a:r>
              <a:rPr lang="cs-CZ" sz="2800" b="1" u="sng" dirty="0">
                <a:latin typeface="Comic Sans MS" pitchFamily="66" charset="0"/>
              </a:rPr>
              <a:t>syntaktické</a:t>
            </a:r>
            <a:r>
              <a:rPr lang="cs-CZ" sz="2800" b="1" dirty="0">
                <a:latin typeface="Comic Sans MS" pitchFamily="66" charset="0"/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>
                <a:latin typeface="Comic Sans MS" pitchFamily="66" charset="0"/>
              </a:rPr>
              <a:t>	- </a:t>
            </a:r>
            <a:r>
              <a:rPr lang="cs-CZ" sz="2800" u="sng" dirty="0">
                <a:latin typeface="Comic Sans MS" pitchFamily="66" charset="0"/>
              </a:rPr>
              <a:t>tzv. syntaktické šablony</a:t>
            </a:r>
            <a:r>
              <a:rPr lang="cs-CZ" sz="2800" dirty="0">
                <a:latin typeface="Comic Sans MS" pitchFamily="66" charset="0"/>
              </a:rPr>
              <a:t> (</a:t>
            </a:r>
            <a:r>
              <a:rPr lang="cs-CZ" sz="2800" i="1" dirty="0">
                <a:latin typeface="Comic Sans MS" pitchFamily="66" charset="0"/>
              </a:rPr>
              <a:t>na základě…, v návaznosti na…</a:t>
            </a:r>
            <a:r>
              <a:rPr lang="cs-CZ" sz="2800" dirty="0"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>
                <a:latin typeface="Comic Sans MS" pitchFamily="66" charset="0"/>
              </a:rPr>
              <a:t>	- </a:t>
            </a:r>
            <a:r>
              <a:rPr lang="cs-CZ" sz="2800" u="sng" dirty="0">
                <a:latin typeface="Comic Sans MS" pitchFamily="66" charset="0"/>
              </a:rPr>
              <a:t>heslovité vyjadřování a větné ekvivalenty</a:t>
            </a:r>
            <a:r>
              <a:rPr lang="cs-CZ" sz="2800" b="1" dirty="0">
                <a:latin typeface="Comic Sans MS" pitchFamily="66" charset="0"/>
              </a:rPr>
              <a:t> </a:t>
            </a:r>
            <a:br>
              <a:rPr lang="cs-CZ" sz="2800" b="1" dirty="0">
                <a:latin typeface="Comic Sans MS" pitchFamily="66" charset="0"/>
              </a:rPr>
            </a:br>
            <a:r>
              <a:rPr lang="cs-CZ" sz="2800" dirty="0">
                <a:latin typeface="Comic Sans MS" pitchFamily="66" charset="0"/>
              </a:rPr>
              <a:t>(</a:t>
            </a:r>
            <a:r>
              <a:rPr lang="cs-CZ" sz="2800" i="1" dirty="0">
                <a:latin typeface="Comic Sans MS" pitchFamily="66" charset="0"/>
              </a:rPr>
              <a:t>ve výčtech</a:t>
            </a:r>
            <a:r>
              <a:rPr lang="cs-CZ" sz="2800" dirty="0"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cs-CZ" sz="2800" dirty="0">
                <a:latin typeface="Comic Sans MS" pitchFamily="66" charset="0"/>
              </a:rPr>
              <a:t>	- </a:t>
            </a:r>
            <a:r>
              <a:rPr lang="cs-CZ" sz="2800" u="sng" dirty="0">
                <a:latin typeface="Comic Sans MS" pitchFamily="66" charset="0"/>
              </a:rPr>
              <a:t>přístavková spojení</a:t>
            </a:r>
            <a:r>
              <a:rPr lang="cs-CZ" sz="2800" dirty="0">
                <a:latin typeface="Comic Sans MS" pitchFamily="66" charset="0"/>
              </a:rPr>
              <a:t> (</a:t>
            </a:r>
            <a:r>
              <a:rPr lang="cs-CZ" sz="2800" i="1" dirty="0">
                <a:latin typeface="Comic Sans MS" pitchFamily="66" charset="0"/>
              </a:rPr>
              <a:t>Ústava, základní zákon státu, …</a:t>
            </a:r>
            <a:r>
              <a:rPr lang="cs-CZ" sz="2800" dirty="0">
                <a:latin typeface="Comic Sans MS" pitchFamily="66" charset="0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cs-CZ" sz="2800" dirty="0">
                <a:latin typeface="Comic Sans MS" pitchFamily="66" charset="0"/>
              </a:rPr>
              <a:t>	- </a:t>
            </a:r>
            <a:r>
              <a:rPr lang="cs-CZ" sz="2800" u="sng" dirty="0">
                <a:latin typeface="Comic Sans MS" pitchFamily="66" charset="0"/>
              </a:rPr>
              <a:t>větná kondenzace</a:t>
            </a:r>
            <a:r>
              <a:rPr lang="cs-CZ" sz="2800" dirty="0">
                <a:latin typeface="Comic Sans MS" pitchFamily="66" charset="0"/>
              </a:rPr>
              <a:t> (zhuštěnost větné stavby)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b="1" u="sng" dirty="0">
                <a:latin typeface="Comic Sans MS" pitchFamily="66" charset="0"/>
              </a:rPr>
              <a:t>Rozbor konkrétního textu administrativního stylu</a:t>
            </a:r>
            <a:r>
              <a:rPr lang="cs-CZ" dirty="0">
                <a:latin typeface="Comic Sans MS" pitchFamily="66" charset="0"/>
              </a:rPr>
              <a:t>: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2600" b="1" dirty="0">
                <a:latin typeface="Comic Sans MS" pitchFamily="66" charset="0"/>
              </a:rPr>
              <a:t>VĚC: PORADA MANAŽERŮ A. S.</a:t>
            </a:r>
          </a:p>
          <a:p>
            <a:pPr algn="just">
              <a:lnSpc>
                <a:spcPct val="160000"/>
              </a:lnSpc>
              <a:buNone/>
            </a:pPr>
            <a:r>
              <a:rPr lang="cs-CZ" sz="2800" dirty="0">
                <a:latin typeface="Comic Sans MS" pitchFamily="66" charset="0"/>
              </a:rPr>
              <a:t>	Doplňuji pozvánku na poradu manažerů </a:t>
            </a:r>
          </a:p>
          <a:p>
            <a:pPr algn="just">
              <a:lnSpc>
                <a:spcPct val="160000"/>
              </a:lnSpc>
              <a:buNone/>
            </a:pPr>
            <a:r>
              <a:rPr lang="cs-CZ" sz="2800" dirty="0">
                <a:latin typeface="Comic Sans MS" pitchFamily="66" charset="0"/>
              </a:rPr>
              <a:t>	dne 26. 2. 2002 v Praze: protože je u a. s. nedostatečný stav v naplněnosti zakázky pro nastávající období, bude porada zásadně podmíněna jednáním na zvýšení efektivnosti v zajištění zakázky v tomto období. Žádám Vás, abyste se důkladně k tomuto tématu připravili tak, aby diskuse a následná opatření tento stav zásadně změnily.</a:t>
            </a:r>
          </a:p>
        </p:txBody>
      </p:sp>
      <p:pic>
        <p:nvPicPr>
          <p:cNvPr id="4100" name="Picture 4" descr="C:\Documents and Settings\ANNY\Local Settings\Temporary Internet Files\Content.IE5\P1S62IKF\MC90029079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908720"/>
            <a:ext cx="1754863" cy="1600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latin typeface="Comic Sans MS" pitchFamily="66" charset="0"/>
              </a:rPr>
              <a:t>Literatura a zdroje</a:t>
            </a:r>
            <a:r>
              <a:rPr lang="cs-CZ" b="1" dirty="0">
                <a:latin typeface="Comic Sans MS" pitchFamily="66" charset="0"/>
              </a:rPr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>
                <a:latin typeface="Comic Sans MS" pitchFamily="66" charset="0"/>
              </a:rPr>
              <a:t>	</a:t>
            </a:r>
            <a:r>
              <a:rPr lang="cs-CZ" sz="2400" dirty="0">
                <a:latin typeface="Comic Sans MS" pitchFamily="66" charset="0"/>
              </a:rPr>
              <a:t>Kostečka, Jiří. </a:t>
            </a:r>
            <a:r>
              <a:rPr lang="cs-CZ" sz="2400" i="1" dirty="0">
                <a:latin typeface="Comic Sans MS" pitchFamily="66" charset="0"/>
              </a:rPr>
              <a:t>Český jazyk pro 4. ročník gymnázií</a:t>
            </a:r>
            <a:r>
              <a:rPr lang="cs-CZ" sz="2400" dirty="0">
                <a:latin typeface="Comic Sans MS" pitchFamily="66" charset="0"/>
              </a:rPr>
              <a:t>. SPN : Praha, 2007.</a:t>
            </a:r>
          </a:p>
          <a:p>
            <a:pPr>
              <a:buNone/>
            </a:pPr>
            <a:endParaRPr lang="cs-CZ" sz="2400" dirty="0">
              <a:latin typeface="Comic Sans MS" pitchFamily="66" charset="0"/>
            </a:endParaRPr>
          </a:p>
          <a:p>
            <a:pPr>
              <a:buNone/>
            </a:pPr>
            <a:r>
              <a:rPr lang="cs-CZ" sz="2400" dirty="0">
                <a:latin typeface="Comic Sans MS" pitchFamily="66" charset="0"/>
              </a:rPr>
              <a:t>Ilustrace</a:t>
            </a:r>
            <a:r>
              <a:rPr lang="cs-CZ" sz="2400">
                <a:latin typeface="Comic Sans MS" pitchFamily="66" charset="0"/>
              </a:rPr>
              <a:t>: www.office.microsoft.com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161AD-CE0D-4BCB-8C8C-A6C26A0B30BD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Tento učební materiál vznikl za podpory OPVK 1.5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724188" y="1369290"/>
          <a:ext cx="7934902" cy="51104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614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9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Název školy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CZECH SALES ACADEMY Hradec Králové – VOŠ </a:t>
                      </a:r>
                      <a:br>
                        <a:rPr lang="cs-CZ" sz="1600" dirty="0">
                          <a:latin typeface="+mj-lt"/>
                        </a:rPr>
                      </a:br>
                      <a:r>
                        <a:rPr lang="cs-CZ" sz="1600" dirty="0">
                          <a:latin typeface="+mj-lt"/>
                        </a:rPr>
                        <a:t>a SOŠ s.r.o.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Číslo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CZ 1.07/1.5.00/34.0314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Název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Moderní</a:t>
                      </a:r>
                      <a:r>
                        <a:rPr lang="cs-CZ" sz="1600" baseline="0" dirty="0">
                          <a:latin typeface="+mj-lt"/>
                        </a:rPr>
                        <a:t> škola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Číslo DUM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CSA_OPVK15_066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Předmět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Český jazyk a literatura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Tematický celek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Administrativní</a:t>
                      </a:r>
                      <a:r>
                        <a:rPr lang="cs-CZ" sz="1600" baseline="0" dirty="0">
                          <a:latin typeface="+mj-lt"/>
                        </a:rPr>
                        <a:t> funkční styl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Název materiálu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Administrativní</a:t>
                      </a:r>
                      <a:r>
                        <a:rPr lang="cs-CZ" sz="16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funkční styl</a:t>
                      </a:r>
                      <a:endParaRPr lang="cs-CZ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Autor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Mgr. Hana </a:t>
                      </a:r>
                      <a:r>
                        <a:rPr lang="cs-CZ" sz="1600" dirty="0" err="1">
                          <a:latin typeface="+mj-lt"/>
                        </a:rPr>
                        <a:t>Voralová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Datum ověření,</a:t>
                      </a:r>
                      <a:r>
                        <a:rPr lang="cs-CZ" sz="1600" baseline="0" dirty="0">
                          <a:latin typeface="+mj-lt"/>
                        </a:rPr>
                        <a:t> třída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8. 2. 2013, 2A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Časová</a:t>
                      </a:r>
                      <a:r>
                        <a:rPr lang="cs-CZ" sz="1600" baseline="0" dirty="0">
                          <a:latin typeface="+mj-lt"/>
                        </a:rPr>
                        <a:t> dotace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45 min.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Pomůcky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Projektor, PC,</a:t>
                      </a:r>
                      <a:r>
                        <a:rPr lang="cs-CZ" sz="1600" baseline="0" dirty="0">
                          <a:latin typeface="+mj-lt"/>
                        </a:rPr>
                        <a:t> </a:t>
                      </a:r>
                      <a:r>
                        <a:rPr lang="cs-CZ" sz="1600" baseline="0" dirty="0" err="1">
                          <a:latin typeface="+mj-lt"/>
                        </a:rPr>
                        <a:t>flash</a:t>
                      </a:r>
                      <a:r>
                        <a:rPr lang="cs-CZ" sz="1600" baseline="0" dirty="0">
                          <a:latin typeface="+mj-lt"/>
                        </a:rPr>
                        <a:t> disk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Vzdělávací cíl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latin typeface="+mj-lt"/>
                        </a:rPr>
                        <a:t>Shrnutí</a:t>
                      </a:r>
                      <a:r>
                        <a:rPr lang="cs-CZ" sz="1600" baseline="0" dirty="0">
                          <a:latin typeface="+mj-lt"/>
                        </a:rPr>
                        <a:t> učiva k administrativnímu stylu, na které by měla navázat práce s konkrétními texty a jejich samostatná tvorba.</a:t>
                      </a:r>
                      <a:endParaRPr lang="cs-CZ" sz="16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Administrativní funkční styl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Funkce, charakteristika, útvary, kompozice a jazykové prostředky</a:t>
            </a:r>
          </a:p>
        </p:txBody>
      </p:sp>
      <p:pic>
        <p:nvPicPr>
          <p:cNvPr id="1026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0"/>
            <a:ext cx="1100023" cy="180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>
                <a:latin typeface="Comic Sans MS" pitchFamily="66" charset="0"/>
              </a:rPr>
            </a:br>
            <a:r>
              <a:rPr lang="cs-CZ" b="1" u="sng" dirty="0">
                <a:latin typeface="Comic Sans MS" pitchFamily="66" charset="0"/>
              </a:rPr>
              <a:t>Funkce administrativního stylu</a:t>
            </a:r>
            <a:r>
              <a:rPr lang="cs-CZ" b="1" dirty="0">
                <a:latin typeface="Comic Sans MS" pitchFamily="66" charset="0"/>
              </a:rPr>
              <a:t>:</a:t>
            </a:r>
            <a:br>
              <a:rPr lang="cs-CZ" b="1" dirty="0">
                <a:latin typeface="Comic Sans MS" pitchFamily="66" charset="0"/>
              </a:rPr>
            </a:br>
            <a:endParaRPr lang="cs-CZ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cs-CZ" sz="2800" b="1" u="sng" dirty="0" err="1">
                <a:latin typeface="Comic Sans MS" pitchFamily="66" charset="0"/>
              </a:rPr>
              <a:t>zpravovací</a:t>
            </a:r>
            <a:r>
              <a:rPr lang="cs-CZ" sz="2800" dirty="0">
                <a:latin typeface="Comic Sans MS" pitchFamily="66" charset="0"/>
              </a:rPr>
              <a:t> – poskytnout informace týkající se veřejné správy a řízení institucí)</a:t>
            </a:r>
          </a:p>
          <a:p>
            <a:pPr lvl="2">
              <a:buNone/>
            </a:pPr>
            <a:endParaRPr lang="cs-CZ" sz="2800" dirty="0">
              <a:latin typeface="Comic Sans MS" pitchFamily="66" charset="0"/>
            </a:endParaRPr>
          </a:p>
          <a:p>
            <a:pPr lvl="2"/>
            <a:r>
              <a:rPr lang="cs-CZ" sz="2800" b="1" u="sng" dirty="0">
                <a:latin typeface="Comic Sans MS" pitchFamily="66" charset="0"/>
              </a:rPr>
              <a:t>řídící a správní</a:t>
            </a:r>
            <a:r>
              <a:rPr lang="cs-CZ" sz="2800" dirty="0">
                <a:latin typeface="Comic Sans MS" pitchFamily="66" charset="0"/>
              </a:rPr>
              <a:t> – formulovat znění zákonů, předpisů, nařízení; normy pro výměnu informací v </a:t>
            </a:r>
            <a:r>
              <a:rPr lang="cs-CZ" sz="2800" u="sng" dirty="0">
                <a:latin typeface="Comic Sans MS" pitchFamily="66" charset="0"/>
              </a:rPr>
              <a:t>úředním a obchodním styku</a:t>
            </a:r>
          </a:p>
        </p:txBody>
      </p:sp>
      <p:pic>
        <p:nvPicPr>
          <p:cNvPr id="3082" name="Picture 10" descr="C:\Documents and Settings\ANNY\Local Settings\Temporary Internet Files\Content.IE5\YK5EQ7B3\MC9002502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941168"/>
            <a:ext cx="2685861" cy="1715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u="sng" dirty="0">
                <a:latin typeface="Comic Sans MS" pitchFamily="66" charset="0"/>
              </a:rPr>
              <a:t>Charakteristika a cíle administrativního stylu</a:t>
            </a:r>
            <a:r>
              <a:rPr lang="cs-CZ" sz="3600" b="1" dirty="0">
                <a:latin typeface="Comic Sans MS" pitchFamily="66" charset="0"/>
              </a:rPr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u="sng" dirty="0">
                <a:latin typeface="Comic Sans MS" pitchFamily="66" charset="0"/>
              </a:rPr>
              <a:t>původně součástí odborného funkčního stylu </a:t>
            </a:r>
            <a:r>
              <a:rPr lang="cs-CZ" sz="2800" dirty="0">
                <a:latin typeface="Comic Sans MS" pitchFamily="66" charset="0"/>
              </a:rPr>
              <a:t>(má k němu nejblíže věcně i jazykově)</a:t>
            </a:r>
          </a:p>
          <a:p>
            <a:endParaRPr lang="cs-CZ" sz="2800" dirty="0">
              <a:latin typeface="Comic Sans MS" pitchFamily="66" charset="0"/>
            </a:endParaRPr>
          </a:p>
          <a:p>
            <a:pPr algn="ctr">
              <a:buNone/>
            </a:pPr>
            <a:r>
              <a:rPr lang="cs-CZ" sz="2800" b="1" u="sng" dirty="0">
                <a:solidFill>
                  <a:srgbClr val="FF0000"/>
                </a:solidFill>
                <a:latin typeface="Comic Sans MS" pitchFamily="66" charset="0"/>
              </a:rPr>
              <a:t>Například</a:t>
            </a:r>
            <a:r>
              <a:rPr lang="cs-CZ" sz="2800" b="1" dirty="0">
                <a:solidFill>
                  <a:srgbClr val="FF0000"/>
                </a:solidFill>
                <a:latin typeface="Comic Sans MS" pitchFamily="66" charset="0"/>
              </a:rPr>
              <a:t>: zákon o ochraně životního prostředí by neměl být v rozporu </a:t>
            </a:r>
            <a:br>
              <a:rPr lang="cs-CZ" sz="28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cs-CZ" sz="2800" b="1" dirty="0">
                <a:solidFill>
                  <a:srgbClr val="FF0000"/>
                </a:solidFill>
                <a:latin typeface="Comic Sans MS" pitchFamily="66" charset="0"/>
              </a:rPr>
              <a:t>s vědeckými poznatky ekologie</a:t>
            </a:r>
          </a:p>
          <a:p>
            <a:pPr>
              <a:buNone/>
            </a:pPr>
            <a:endParaRPr lang="cs-CZ" sz="2800" dirty="0">
              <a:latin typeface="Comic Sans MS" pitchFamily="66" charset="0"/>
            </a:endParaRPr>
          </a:p>
          <a:p>
            <a:r>
              <a:rPr lang="cs-CZ" sz="2800" u="sng" dirty="0">
                <a:latin typeface="Comic Sans MS" pitchFamily="66" charset="0"/>
              </a:rPr>
              <a:t>některé útvary administrativního stylu mají blízko také k publicistickému stylu</a:t>
            </a:r>
            <a:endParaRPr lang="cs-CZ" sz="2800" dirty="0">
              <a:latin typeface="Comic Sans MS" pitchFamily="66" charset="0"/>
            </a:endParaRPr>
          </a:p>
          <a:p>
            <a:pPr algn="ctr">
              <a:buNone/>
            </a:pPr>
            <a:r>
              <a:rPr lang="cs-CZ" sz="2800" b="1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cs-CZ" sz="2800" b="1" u="sng" dirty="0">
                <a:solidFill>
                  <a:srgbClr val="FF0000"/>
                </a:solidFill>
                <a:latin typeface="Comic Sans MS" pitchFamily="66" charset="0"/>
              </a:rPr>
              <a:t>Například</a:t>
            </a:r>
            <a:r>
              <a:rPr lang="cs-CZ" sz="2800" b="1" dirty="0">
                <a:solidFill>
                  <a:srgbClr val="FF0000"/>
                </a:solidFill>
                <a:latin typeface="Comic Sans MS" pitchFamily="66" charset="0"/>
              </a:rPr>
              <a:t>: inzerát</a:t>
            </a:r>
            <a:endParaRPr lang="cs-CZ" sz="2800" dirty="0">
              <a:latin typeface="Comic Sans MS" pitchFamily="66" charset="0"/>
            </a:endParaRPr>
          </a:p>
          <a:p>
            <a:endParaRPr lang="cs-CZ" sz="2800" dirty="0">
              <a:latin typeface="Comic Sans MS" pitchFamily="66" charset="0"/>
            </a:endParaRPr>
          </a:p>
          <a:p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>
                <a:latin typeface="Comic Sans MS" pitchFamily="66" charset="0"/>
              </a:rPr>
              <a:t>Charakteristika a cíle administrativního stylu</a:t>
            </a:r>
            <a:r>
              <a:rPr lang="cs-CZ" b="1" dirty="0">
                <a:latin typeface="Comic Sans MS" pitchFamily="66" charset="0"/>
              </a:rPr>
              <a:t>: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cs-CZ" sz="2800" b="1" u="sng" dirty="0">
                <a:latin typeface="Comic Sans MS" pitchFamily="66" charset="0"/>
              </a:rPr>
              <a:t>objektivita</a:t>
            </a:r>
          </a:p>
          <a:p>
            <a:pPr>
              <a:lnSpc>
                <a:spcPct val="150000"/>
              </a:lnSpc>
            </a:pPr>
            <a:r>
              <a:rPr lang="cs-CZ" sz="2800" b="1" u="sng" dirty="0">
                <a:latin typeface="Comic Sans MS" pitchFamily="66" charset="0"/>
              </a:rPr>
              <a:t>standardizace a grafická přehlednost</a:t>
            </a:r>
            <a:r>
              <a:rPr lang="cs-CZ" sz="2800" b="1" dirty="0">
                <a:latin typeface="Comic Sans MS" pitchFamily="66" charset="0"/>
              </a:rPr>
              <a:t> </a:t>
            </a:r>
            <a:r>
              <a:rPr lang="cs-CZ" sz="2800" dirty="0">
                <a:latin typeface="Comic Sans MS" pitchFamily="66" charset="0"/>
              </a:rPr>
              <a:t>(jednotné formuláře usnadňující zpracování; závazná standardizace je stanovena předpisem)</a:t>
            </a:r>
          </a:p>
          <a:p>
            <a:pPr>
              <a:lnSpc>
                <a:spcPct val="150000"/>
              </a:lnSpc>
            </a:pPr>
            <a:r>
              <a:rPr lang="cs-CZ" sz="2800" b="1" u="sng" dirty="0">
                <a:latin typeface="Comic Sans MS" pitchFamily="66" charset="0"/>
              </a:rPr>
              <a:t>spisovnost</a:t>
            </a:r>
            <a:r>
              <a:rPr lang="cs-CZ" sz="2800" dirty="0">
                <a:latin typeface="Comic Sans MS" pitchFamily="66" charset="0"/>
              </a:rPr>
              <a:t> (do některých útvarů pronikají </a:t>
            </a:r>
            <a:r>
              <a:rPr lang="cs-CZ" sz="2800" dirty="0" err="1">
                <a:latin typeface="Comic Sans MS" pitchFamily="66" charset="0"/>
              </a:rPr>
              <a:t>slangismy</a:t>
            </a:r>
            <a:r>
              <a:rPr lang="cs-CZ" sz="2800" dirty="0">
                <a:latin typeface="Comic Sans MS" pitchFamily="66" charset="0"/>
              </a:rPr>
              <a:t>)</a:t>
            </a:r>
            <a:endParaRPr lang="cs-CZ" sz="2800" b="1" u="sng" dirty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cs-CZ" sz="2800" b="1" u="sng" dirty="0">
                <a:latin typeface="Comic Sans MS" pitchFamily="66" charset="0"/>
              </a:rPr>
              <a:t>srozumitelnost a jazyková výstižnost</a:t>
            </a:r>
          </a:p>
          <a:p>
            <a:pPr>
              <a:lnSpc>
                <a:spcPct val="150000"/>
              </a:lnSpc>
            </a:pPr>
            <a:r>
              <a:rPr lang="cs-CZ" sz="2800" b="1" u="sng" dirty="0">
                <a:latin typeface="Comic Sans MS" pitchFamily="66" charset="0"/>
              </a:rPr>
              <a:t>věcná správnost</a:t>
            </a:r>
          </a:p>
          <a:p>
            <a:pPr>
              <a:lnSpc>
                <a:spcPct val="150000"/>
              </a:lnSpc>
            </a:pPr>
            <a:r>
              <a:rPr lang="cs-CZ" sz="2800" b="1" u="sng" dirty="0">
                <a:latin typeface="Comic Sans MS" pitchFamily="66" charset="0"/>
              </a:rPr>
              <a:t>informační, popisný a výkladový slohový postup</a:t>
            </a:r>
          </a:p>
          <a:p>
            <a:endParaRPr lang="cs-CZ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>
                <a:latin typeface="Comic Sans MS" pitchFamily="66" charset="0"/>
              </a:rPr>
              <a:t>Charakteristika a cíle administrativního stylu</a:t>
            </a:r>
            <a:r>
              <a:rPr lang="cs-CZ" b="1" dirty="0">
                <a:latin typeface="Comic Sans MS" pitchFamily="66" charset="0"/>
              </a:rPr>
              <a:t>: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u="sng" dirty="0">
                <a:latin typeface="Comic Sans MS" pitchFamily="66" charset="0"/>
              </a:rPr>
              <a:t>Hlavním cílem je</a:t>
            </a:r>
            <a:r>
              <a:rPr lang="cs-CZ" dirty="0">
                <a:latin typeface="Comic Sans MS" pitchFamily="66" charset="0"/>
              </a:rPr>
              <a:t>:</a:t>
            </a:r>
          </a:p>
          <a:p>
            <a:pPr indent="-76200">
              <a:buNone/>
            </a:pPr>
            <a:r>
              <a:rPr lang="cs-CZ" dirty="0">
                <a:latin typeface="Comic Sans MS" pitchFamily="66" charset="0"/>
              </a:rPr>
              <a:t> </a:t>
            </a:r>
            <a:r>
              <a:rPr lang="cs-CZ" u="sng" dirty="0">
                <a:latin typeface="Comic Sans MS" pitchFamily="66" charset="0"/>
              </a:rPr>
              <a:t>výměna informací</a:t>
            </a:r>
            <a:r>
              <a:rPr lang="cs-CZ" dirty="0">
                <a:latin typeface="Comic Sans MS" pitchFamily="66" charset="0"/>
              </a:rPr>
              <a:t> týkajících se </a:t>
            </a:r>
            <a:r>
              <a:rPr lang="cs-CZ" u="sng" dirty="0">
                <a:latin typeface="Comic Sans MS" pitchFamily="66" charset="0"/>
              </a:rPr>
              <a:t>správy </a:t>
            </a:r>
            <a:br>
              <a:rPr lang="cs-CZ" u="sng" dirty="0">
                <a:latin typeface="Comic Sans MS" pitchFamily="66" charset="0"/>
              </a:rPr>
            </a:br>
            <a:r>
              <a:rPr lang="cs-CZ" u="sng" dirty="0">
                <a:latin typeface="Comic Sans MS" pitchFamily="66" charset="0"/>
              </a:rPr>
              <a:t>a řízení státu</a:t>
            </a:r>
            <a:r>
              <a:rPr lang="cs-CZ" dirty="0">
                <a:latin typeface="Comic Sans MS" pitchFamily="66" charset="0"/>
              </a:rPr>
              <a:t>, ať v oblasti hospodářské, </a:t>
            </a:r>
          </a:p>
          <a:p>
            <a:pPr indent="15875">
              <a:buNone/>
            </a:pPr>
            <a:r>
              <a:rPr lang="cs-CZ" dirty="0">
                <a:latin typeface="Comic Sans MS" pitchFamily="66" charset="0"/>
              </a:rPr>
              <a:t>politické, právní či kulturní.</a:t>
            </a:r>
          </a:p>
          <a:p>
            <a:r>
              <a:rPr lang="cs-CZ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Základním předpokladem pro úspěšnou výměnu informací je dodržení srozumitelnosti sdělení i jeho jednotná podoba.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>
                <a:latin typeface="Comic Sans MS" pitchFamily="66" charset="0"/>
              </a:rPr>
              <a:t>Útvary administrativního stylu</a:t>
            </a:r>
            <a:r>
              <a:rPr lang="cs-CZ" dirty="0">
                <a:latin typeface="Comic Sans MS" pitchFamily="66" charset="0"/>
              </a:rPr>
              <a:t>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arenR"/>
            </a:pPr>
            <a:r>
              <a:rPr lang="cs-CZ" sz="2800" b="1" u="sng" dirty="0">
                <a:latin typeface="Comic Sans MS" pitchFamily="66" charset="0"/>
              </a:rPr>
              <a:t>úřední – obchodní </a:t>
            </a:r>
            <a:r>
              <a:rPr lang="cs-CZ" sz="2800" dirty="0">
                <a:latin typeface="Comic Sans MS" pitchFamily="66" charset="0"/>
              </a:rPr>
              <a:t>(soudní rozsudek -  objednávka)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cs-CZ" sz="2800" b="1" u="sng" dirty="0">
                <a:latin typeface="Comic Sans MS" pitchFamily="66" charset="0"/>
              </a:rPr>
              <a:t>normativní – řídící se zvyklostmi či dohodou</a:t>
            </a:r>
            <a:r>
              <a:rPr lang="cs-CZ" sz="2800" dirty="0">
                <a:latin typeface="Comic Sans MS" pitchFamily="66" charset="0"/>
              </a:rPr>
              <a:t> (smlouva, závěť, rozsudek, policejní protokol, zplnomocnění – obchodní dopis, strukturovaný životopis, žádost, výkaz, zpráva, oběžník, úřední nebo obchodní e-mail)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u="sng" dirty="0">
                <a:latin typeface="Comic Sans MS" pitchFamily="66" charset="0"/>
              </a:rPr>
              <a:t>Útvary administrativního stylu</a:t>
            </a:r>
            <a:r>
              <a:rPr lang="cs-CZ" dirty="0">
                <a:latin typeface="Comic Sans MS" pitchFamily="66" charset="0"/>
              </a:rPr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cs-CZ" sz="2800" b="1" dirty="0">
                <a:latin typeface="Comic Sans MS" pitchFamily="66" charset="0"/>
              </a:rPr>
              <a:t>c) </a:t>
            </a:r>
            <a:r>
              <a:rPr lang="cs-CZ" sz="2800" b="1" u="sng" dirty="0">
                <a:latin typeface="Comic Sans MS" pitchFamily="66" charset="0"/>
              </a:rPr>
              <a:t>psané – mluvené </a:t>
            </a:r>
            <a:r>
              <a:rPr lang="cs-CZ" sz="2800" dirty="0">
                <a:latin typeface="Comic Sans MS" pitchFamily="66" charset="0"/>
              </a:rPr>
              <a:t>(smlouva, úřední dopis, protokol – pohovor, porada, pracovní diskuse)</a:t>
            </a:r>
          </a:p>
          <a:p>
            <a:pPr>
              <a:lnSpc>
                <a:spcPct val="150000"/>
              </a:lnSpc>
              <a:buNone/>
            </a:pPr>
            <a:r>
              <a:rPr lang="cs-CZ" sz="2800" b="1" dirty="0">
                <a:latin typeface="Comic Sans MS" pitchFamily="66" charset="0"/>
              </a:rPr>
              <a:t>d) </a:t>
            </a:r>
            <a:r>
              <a:rPr lang="cs-CZ" sz="2800" b="1" u="sng" dirty="0">
                <a:latin typeface="Comic Sans MS" pitchFamily="66" charset="0"/>
              </a:rPr>
              <a:t>větné – heslovité </a:t>
            </a:r>
            <a:r>
              <a:rPr lang="cs-CZ" sz="2800" dirty="0">
                <a:latin typeface="Comic Sans MS" pitchFamily="66" charset="0"/>
              </a:rPr>
              <a:t>(úřední dopis, zpráva, vyhláška – strukturovaný životopis, dotazník, inventární seznam, vysvědčení, poštovní tiskopis; </a:t>
            </a:r>
            <a:r>
              <a:rPr lang="cs-CZ" sz="2800" u="sng" dirty="0">
                <a:latin typeface="Comic Sans MS" pitchFamily="66" charset="0"/>
              </a:rPr>
              <a:t>kombinované</a:t>
            </a:r>
            <a:r>
              <a:rPr lang="cs-CZ" sz="2800" dirty="0">
                <a:latin typeface="Comic Sans MS" pitchFamily="66" charset="0"/>
              </a:rPr>
              <a:t> » inzerát, objednávka)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767</Words>
  <Application>Microsoft Office PowerPoint</Application>
  <PresentationFormat>Předvádění na obrazovce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Comic Sans MS</vt:lpstr>
      <vt:lpstr>Motiv sady Office</vt:lpstr>
      <vt:lpstr>Administrativní funkční styl</vt:lpstr>
      <vt:lpstr>Tento učební materiál vznikl za podpory OPVK 1.5</vt:lpstr>
      <vt:lpstr>Administrativní funkční styl</vt:lpstr>
      <vt:lpstr> Funkce administrativního stylu: </vt:lpstr>
      <vt:lpstr>Charakteristika a cíle administrativního stylu:</vt:lpstr>
      <vt:lpstr>Charakteristika a cíle administrativního stylu:</vt:lpstr>
      <vt:lpstr>Charakteristika a cíle administrativního stylu:</vt:lpstr>
      <vt:lpstr>Útvary administrativního stylu:</vt:lpstr>
      <vt:lpstr>Útvary administrativního stylu:</vt:lpstr>
      <vt:lpstr>Kompozice a jazykové prostředky administrativního stylu:</vt:lpstr>
      <vt:lpstr>Kompozice a jazykové prostředky administrativního stylu:</vt:lpstr>
      <vt:lpstr>Kompozice a jazykové prostředky administrativního stylu:</vt:lpstr>
      <vt:lpstr>Kompozice a jazykové prostředky administrativního stylu:</vt:lpstr>
      <vt:lpstr>Rozbor konkrétního textu administrativního stylu:</vt:lpstr>
      <vt:lpstr>Literatura a zdroje:</vt:lpstr>
    </vt:vector>
  </TitlesOfParts>
  <Company>KGB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REKLAMA</dc:title>
  <dc:creator>Gruman</dc:creator>
  <cp:lastModifiedBy>Mamka</cp:lastModifiedBy>
  <cp:revision>32</cp:revision>
  <dcterms:created xsi:type="dcterms:W3CDTF">2012-10-29T07:30:05Z</dcterms:created>
  <dcterms:modified xsi:type="dcterms:W3CDTF">2020-04-24T09:24:15Z</dcterms:modified>
</cp:coreProperties>
</file>