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68B1C0-6925-4C75-A47A-E49406053C2C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54F48A2C-3405-41B9-8430-23915EA09B96}">
      <dgm:prSet phldrT="[Text]"/>
      <dgm:spPr/>
      <dgm:t>
        <a:bodyPr/>
        <a:lstStyle/>
        <a:p>
          <a:r>
            <a:rPr lang="cs-CZ" dirty="0"/>
            <a:t>HOSPODÁŘSKÉ</a:t>
          </a:r>
        </a:p>
      </dgm:t>
    </dgm:pt>
    <dgm:pt modelId="{A8CCF48D-100F-4C1C-A043-DE1760507CC8}" type="parTrans" cxnId="{F3504836-381D-42D6-BFEC-AB4484474FB9}">
      <dgm:prSet/>
      <dgm:spPr/>
      <dgm:t>
        <a:bodyPr/>
        <a:lstStyle/>
        <a:p>
          <a:endParaRPr lang="cs-CZ"/>
        </a:p>
      </dgm:t>
    </dgm:pt>
    <dgm:pt modelId="{B7156B22-B85C-47CE-81A6-0F7A4E1E61AA}" type="sibTrans" cxnId="{F3504836-381D-42D6-BFEC-AB4484474FB9}">
      <dgm:prSet/>
      <dgm:spPr/>
      <dgm:t>
        <a:bodyPr/>
        <a:lstStyle/>
        <a:p>
          <a:endParaRPr lang="cs-CZ"/>
        </a:p>
      </dgm:t>
    </dgm:pt>
    <dgm:pt modelId="{6D8BE51A-804A-4087-BA51-B4E59F498FD0}">
      <dgm:prSet phldrT="[Text]"/>
      <dgm:spPr/>
      <dgm:t>
        <a:bodyPr/>
        <a:lstStyle/>
        <a:p>
          <a:r>
            <a:rPr lang="cs-CZ" dirty="0"/>
            <a:t>OBCHODNÍ</a:t>
          </a:r>
        </a:p>
      </dgm:t>
    </dgm:pt>
    <dgm:pt modelId="{9CF446F0-6779-4B45-B82E-B4BEC4631533}" type="parTrans" cxnId="{274C6595-7B1D-4E5B-855C-642E2F4F8999}">
      <dgm:prSet/>
      <dgm:spPr/>
      <dgm:t>
        <a:bodyPr/>
        <a:lstStyle/>
        <a:p>
          <a:endParaRPr lang="cs-CZ"/>
        </a:p>
      </dgm:t>
    </dgm:pt>
    <dgm:pt modelId="{8706A149-51BB-4E65-868F-38A3DF62A24A}" type="sibTrans" cxnId="{274C6595-7B1D-4E5B-855C-642E2F4F8999}">
      <dgm:prSet/>
      <dgm:spPr/>
      <dgm:t>
        <a:bodyPr/>
        <a:lstStyle/>
        <a:p>
          <a:endParaRPr lang="cs-CZ"/>
        </a:p>
      </dgm:t>
    </dgm:pt>
    <dgm:pt modelId="{86C0681D-98E0-4E3D-A86D-F5220D81875D}">
      <dgm:prSet phldrT="[Text]"/>
      <dgm:spPr/>
      <dgm:t>
        <a:bodyPr/>
        <a:lstStyle/>
        <a:p>
          <a:r>
            <a:rPr lang="cs-CZ" dirty="0"/>
            <a:t>PODNIKOVÉ</a:t>
          </a:r>
        </a:p>
      </dgm:t>
    </dgm:pt>
    <dgm:pt modelId="{0349C974-EBF7-45FB-8A66-8D8D6DFA5E59}" type="parTrans" cxnId="{D888CEBF-101A-4EE5-80F1-55961A49051C}">
      <dgm:prSet/>
      <dgm:spPr/>
      <dgm:t>
        <a:bodyPr/>
        <a:lstStyle/>
        <a:p>
          <a:endParaRPr lang="cs-CZ"/>
        </a:p>
      </dgm:t>
    </dgm:pt>
    <dgm:pt modelId="{6CE462FB-1BB6-46E5-9BFC-A9013F113492}" type="sibTrans" cxnId="{D888CEBF-101A-4EE5-80F1-55961A49051C}">
      <dgm:prSet/>
      <dgm:spPr/>
      <dgm:t>
        <a:bodyPr/>
        <a:lstStyle/>
        <a:p>
          <a:endParaRPr lang="cs-CZ"/>
        </a:p>
      </dgm:t>
    </dgm:pt>
    <dgm:pt modelId="{7F0089A5-31B5-4329-A10F-CF48803C444C}">
      <dgm:prSet phldrT="[Text]"/>
      <dgm:spPr/>
      <dgm:t>
        <a:bodyPr/>
        <a:lstStyle/>
        <a:p>
          <a:r>
            <a:rPr lang="cs-CZ" dirty="0"/>
            <a:t>ÚŘEDNÍ</a:t>
          </a:r>
        </a:p>
      </dgm:t>
    </dgm:pt>
    <dgm:pt modelId="{0BA5555C-DD5E-4B95-B6D3-6D614F49EA94}" type="parTrans" cxnId="{61C8C05C-06DB-4FD6-9CC1-859BDF18FF34}">
      <dgm:prSet/>
      <dgm:spPr/>
      <dgm:t>
        <a:bodyPr/>
        <a:lstStyle/>
        <a:p>
          <a:endParaRPr lang="cs-CZ"/>
        </a:p>
      </dgm:t>
    </dgm:pt>
    <dgm:pt modelId="{B679CC52-1AFF-4167-A879-5EC1E098C698}" type="sibTrans" cxnId="{61C8C05C-06DB-4FD6-9CC1-859BDF18FF34}">
      <dgm:prSet/>
      <dgm:spPr/>
      <dgm:t>
        <a:bodyPr/>
        <a:lstStyle/>
        <a:p>
          <a:endParaRPr lang="cs-CZ"/>
        </a:p>
      </dgm:t>
    </dgm:pt>
    <dgm:pt modelId="{BF6F6A77-D85C-46CC-94E6-0708837CA682}">
      <dgm:prSet phldrT="[Text]"/>
      <dgm:spPr/>
      <dgm:t>
        <a:bodyPr/>
        <a:lstStyle/>
        <a:p>
          <a:r>
            <a:rPr lang="cs-CZ" dirty="0"/>
            <a:t>PRACOVNÍ</a:t>
          </a:r>
        </a:p>
      </dgm:t>
    </dgm:pt>
    <dgm:pt modelId="{A833104D-8072-4AEF-BB9B-DCA130B02AB3}" type="parTrans" cxnId="{0FA93D6A-E6F7-4F29-9BCA-DDBEFDF0B176}">
      <dgm:prSet/>
      <dgm:spPr/>
      <dgm:t>
        <a:bodyPr/>
        <a:lstStyle/>
        <a:p>
          <a:endParaRPr lang="cs-CZ"/>
        </a:p>
      </dgm:t>
    </dgm:pt>
    <dgm:pt modelId="{98C7AA83-01A6-4A6B-A6B0-9C45E0E54B15}" type="sibTrans" cxnId="{0FA93D6A-E6F7-4F29-9BCA-DDBEFDF0B176}">
      <dgm:prSet/>
      <dgm:spPr/>
      <dgm:t>
        <a:bodyPr/>
        <a:lstStyle/>
        <a:p>
          <a:endParaRPr lang="cs-CZ"/>
        </a:p>
      </dgm:t>
    </dgm:pt>
    <dgm:pt modelId="{A4F12C6E-72AF-418E-A99E-BD7964E8BE23}" type="pres">
      <dgm:prSet presAssocID="{8168B1C0-6925-4C75-A47A-E49406053C2C}" presName="diagram" presStyleCnt="0">
        <dgm:presLayoutVars>
          <dgm:dir/>
          <dgm:resizeHandles val="exact"/>
        </dgm:presLayoutVars>
      </dgm:prSet>
      <dgm:spPr/>
    </dgm:pt>
    <dgm:pt modelId="{0982D1D0-D96D-4955-9C22-AB4F80F437AD}" type="pres">
      <dgm:prSet presAssocID="{54F48A2C-3405-41B9-8430-23915EA09B96}" presName="node" presStyleLbl="node1" presStyleIdx="0" presStyleCnt="5" custLinFactNeighborX="402" custLinFactNeighborY="2651">
        <dgm:presLayoutVars>
          <dgm:bulletEnabled val="1"/>
        </dgm:presLayoutVars>
      </dgm:prSet>
      <dgm:spPr/>
    </dgm:pt>
    <dgm:pt modelId="{30A647BD-7C15-4B3F-B8B5-18E1C6A2359C}" type="pres">
      <dgm:prSet presAssocID="{B7156B22-B85C-47CE-81A6-0F7A4E1E61AA}" presName="sibTrans" presStyleCnt="0"/>
      <dgm:spPr/>
    </dgm:pt>
    <dgm:pt modelId="{57395DDC-F561-4A1E-A9FC-E95C67226E6D}" type="pres">
      <dgm:prSet presAssocID="{6D8BE51A-804A-4087-BA51-B4E59F498FD0}" presName="node" presStyleLbl="node1" presStyleIdx="1" presStyleCnt="5">
        <dgm:presLayoutVars>
          <dgm:bulletEnabled val="1"/>
        </dgm:presLayoutVars>
      </dgm:prSet>
      <dgm:spPr/>
    </dgm:pt>
    <dgm:pt modelId="{3B6FFA26-90F9-4D39-BF85-3CAA9E2ECFD7}" type="pres">
      <dgm:prSet presAssocID="{8706A149-51BB-4E65-868F-38A3DF62A24A}" presName="sibTrans" presStyleCnt="0"/>
      <dgm:spPr/>
    </dgm:pt>
    <dgm:pt modelId="{11DCD5E1-32AA-438E-9FC5-CD9066CBB51D}" type="pres">
      <dgm:prSet presAssocID="{86C0681D-98E0-4E3D-A86D-F5220D81875D}" presName="node" presStyleLbl="node1" presStyleIdx="2" presStyleCnt="5">
        <dgm:presLayoutVars>
          <dgm:bulletEnabled val="1"/>
        </dgm:presLayoutVars>
      </dgm:prSet>
      <dgm:spPr/>
    </dgm:pt>
    <dgm:pt modelId="{0B764EBE-1B1E-45A9-A90A-9E8134AD071C}" type="pres">
      <dgm:prSet presAssocID="{6CE462FB-1BB6-46E5-9BFC-A9013F113492}" presName="sibTrans" presStyleCnt="0"/>
      <dgm:spPr/>
    </dgm:pt>
    <dgm:pt modelId="{0355BEF0-7F55-4B93-B99C-0E16ED034552}" type="pres">
      <dgm:prSet presAssocID="{7F0089A5-31B5-4329-A10F-CF48803C444C}" presName="node" presStyleLbl="node1" presStyleIdx="3" presStyleCnt="5">
        <dgm:presLayoutVars>
          <dgm:bulletEnabled val="1"/>
        </dgm:presLayoutVars>
      </dgm:prSet>
      <dgm:spPr/>
    </dgm:pt>
    <dgm:pt modelId="{DE8149D2-64B1-4B7D-88F1-0A82A00C9C90}" type="pres">
      <dgm:prSet presAssocID="{B679CC52-1AFF-4167-A879-5EC1E098C698}" presName="sibTrans" presStyleCnt="0"/>
      <dgm:spPr/>
    </dgm:pt>
    <dgm:pt modelId="{2553F76D-EDFA-4ABF-80F9-1B990951B99B}" type="pres">
      <dgm:prSet presAssocID="{BF6F6A77-D85C-46CC-94E6-0708837CA682}" presName="node" presStyleLbl="node1" presStyleIdx="4" presStyleCnt="5">
        <dgm:presLayoutVars>
          <dgm:bulletEnabled val="1"/>
        </dgm:presLayoutVars>
      </dgm:prSet>
      <dgm:spPr/>
    </dgm:pt>
  </dgm:ptLst>
  <dgm:cxnLst>
    <dgm:cxn modelId="{2498AD33-C051-4992-BE26-BF50B41853E4}" type="presOf" srcId="{6D8BE51A-804A-4087-BA51-B4E59F498FD0}" destId="{57395DDC-F561-4A1E-A9FC-E95C67226E6D}" srcOrd="0" destOrd="0" presId="urn:microsoft.com/office/officeart/2005/8/layout/default#1"/>
    <dgm:cxn modelId="{F3504836-381D-42D6-BFEC-AB4484474FB9}" srcId="{8168B1C0-6925-4C75-A47A-E49406053C2C}" destId="{54F48A2C-3405-41B9-8430-23915EA09B96}" srcOrd="0" destOrd="0" parTransId="{A8CCF48D-100F-4C1C-A043-DE1760507CC8}" sibTransId="{B7156B22-B85C-47CE-81A6-0F7A4E1E61AA}"/>
    <dgm:cxn modelId="{61C8C05C-06DB-4FD6-9CC1-859BDF18FF34}" srcId="{8168B1C0-6925-4C75-A47A-E49406053C2C}" destId="{7F0089A5-31B5-4329-A10F-CF48803C444C}" srcOrd="3" destOrd="0" parTransId="{0BA5555C-DD5E-4B95-B6D3-6D614F49EA94}" sibTransId="{B679CC52-1AFF-4167-A879-5EC1E098C698}"/>
    <dgm:cxn modelId="{0FA93D6A-E6F7-4F29-9BCA-DDBEFDF0B176}" srcId="{8168B1C0-6925-4C75-A47A-E49406053C2C}" destId="{BF6F6A77-D85C-46CC-94E6-0708837CA682}" srcOrd="4" destOrd="0" parTransId="{A833104D-8072-4AEF-BB9B-DCA130B02AB3}" sibTransId="{98C7AA83-01A6-4A6B-A6B0-9C45E0E54B15}"/>
    <dgm:cxn modelId="{885D8C4C-8947-4C77-9BC9-6A53B80A110B}" type="presOf" srcId="{86C0681D-98E0-4E3D-A86D-F5220D81875D}" destId="{11DCD5E1-32AA-438E-9FC5-CD9066CBB51D}" srcOrd="0" destOrd="0" presId="urn:microsoft.com/office/officeart/2005/8/layout/default#1"/>
    <dgm:cxn modelId="{D269184E-F8F1-4576-9D95-6846431E0808}" type="presOf" srcId="{BF6F6A77-D85C-46CC-94E6-0708837CA682}" destId="{2553F76D-EDFA-4ABF-80F9-1B990951B99B}" srcOrd="0" destOrd="0" presId="urn:microsoft.com/office/officeart/2005/8/layout/default#1"/>
    <dgm:cxn modelId="{274C6595-7B1D-4E5B-855C-642E2F4F8999}" srcId="{8168B1C0-6925-4C75-A47A-E49406053C2C}" destId="{6D8BE51A-804A-4087-BA51-B4E59F498FD0}" srcOrd="1" destOrd="0" parTransId="{9CF446F0-6779-4B45-B82E-B4BEC4631533}" sibTransId="{8706A149-51BB-4E65-868F-38A3DF62A24A}"/>
    <dgm:cxn modelId="{5D91739D-E34A-4295-8B07-71525AEC0F33}" type="presOf" srcId="{7F0089A5-31B5-4329-A10F-CF48803C444C}" destId="{0355BEF0-7F55-4B93-B99C-0E16ED034552}" srcOrd="0" destOrd="0" presId="urn:microsoft.com/office/officeart/2005/8/layout/default#1"/>
    <dgm:cxn modelId="{D888CEBF-101A-4EE5-80F1-55961A49051C}" srcId="{8168B1C0-6925-4C75-A47A-E49406053C2C}" destId="{86C0681D-98E0-4E3D-A86D-F5220D81875D}" srcOrd="2" destOrd="0" parTransId="{0349C974-EBF7-45FB-8A66-8D8D6DFA5E59}" sibTransId="{6CE462FB-1BB6-46E5-9BFC-A9013F113492}"/>
    <dgm:cxn modelId="{C91009CE-A972-4626-B2CF-3E592450E009}" type="presOf" srcId="{8168B1C0-6925-4C75-A47A-E49406053C2C}" destId="{A4F12C6E-72AF-418E-A99E-BD7964E8BE23}" srcOrd="0" destOrd="0" presId="urn:microsoft.com/office/officeart/2005/8/layout/default#1"/>
    <dgm:cxn modelId="{4545B8E5-8F8C-472F-8D8B-E8FE50DD6B47}" type="presOf" srcId="{54F48A2C-3405-41B9-8430-23915EA09B96}" destId="{0982D1D0-D96D-4955-9C22-AB4F80F437AD}" srcOrd="0" destOrd="0" presId="urn:microsoft.com/office/officeart/2005/8/layout/default#1"/>
    <dgm:cxn modelId="{B4FB1A64-0E72-4A6C-A7D7-0E9A3544925F}" type="presParOf" srcId="{A4F12C6E-72AF-418E-A99E-BD7964E8BE23}" destId="{0982D1D0-D96D-4955-9C22-AB4F80F437AD}" srcOrd="0" destOrd="0" presId="urn:microsoft.com/office/officeart/2005/8/layout/default#1"/>
    <dgm:cxn modelId="{2D45B4A4-99C2-4091-8CD0-C2A45B7656C2}" type="presParOf" srcId="{A4F12C6E-72AF-418E-A99E-BD7964E8BE23}" destId="{30A647BD-7C15-4B3F-B8B5-18E1C6A2359C}" srcOrd="1" destOrd="0" presId="urn:microsoft.com/office/officeart/2005/8/layout/default#1"/>
    <dgm:cxn modelId="{B1F6B312-7CD6-418D-BCB1-96D728303150}" type="presParOf" srcId="{A4F12C6E-72AF-418E-A99E-BD7964E8BE23}" destId="{57395DDC-F561-4A1E-A9FC-E95C67226E6D}" srcOrd="2" destOrd="0" presId="urn:microsoft.com/office/officeart/2005/8/layout/default#1"/>
    <dgm:cxn modelId="{54388824-CF33-4384-8115-EB03D41BC891}" type="presParOf" srcId="{A4F12C6E-72AF-418E-A99E-BD7964E8BE23}" destId="{3B6FFA26-90F9-4D39-BF85-3CAA9E2ECFD7}" srcOrd="3" destOrd="0" presId="urn:microsoft.com/office/officeart/2005/8/layout/default#1"/>
    <dgm:cxn modelId="{714E6508-E2CF-4137-AAFD-E57E9C73E10C}" type="presParOf" srcId="{A4F12C6E-72AF-418E-A99E-BD7964E8BE23}" destId="{11DCD5E1-32AA-438E-9FC5-CD9066CBB51D}" srcOrd="4" destOrd="0" presId="urn:microsoft.com/office/officeart/2005/8/layout/default#1"/>
    <dgm:cxn modelId="{7E83BD59-26C7-4E06-9480-10B7543C6640}" type="presParOf" srcId="{A4F12C6E-72AF-418E-A99E-BD7964E8BE23}" destId="{0B764EBE-1B1E-45A9-A90A-9E8134AD071C}" srcOrd="5" destOrd="0" presId="urn:microsoft.com/office/officeart/2005/8/layout/default#1"/>
    <dgm:cxn modelId="{7B557E30-A86A-4D64-9A7E-18A6187F4A1B}" type="presParOf" srcId="{A4F12C6E-72AF-418E-A99E-BD7964E8BE23}" destId="{0355BEF0-7F55-4B93-B99C-0E16ED034552}" srcOrd="6" destOrd="0" presId="urn:microsoft.com/office/officeart/2005/8/layout/default#1"/>
    <dgm:cxn modelId="{E446F80E-4DA4-4EEF-96D5-90F9D110171D}" type="presParOf" srcId="{A4F12C6E-72AF-418E-A99E-BD7964E8BE23}" destId="{DE8149D2-64B1-4B7D-88F1-0A82A00C9C90}" srcOrd="7" destOrd="0" presId="urn:microsoft.com/office/officeart/2005/8/layout/default#1"/>
    <dgm:cxn modelId="{E4BA8FD5-B04E-4C3B-8728-2D8114EDCFE1}" type="presParOf" srcId="{A4F12C6E-72AF-418E-A99E-BD7964E8BE23}" destId="{2553F76D-EDFA-4ABF-80F9-1B990951B99B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82D1D0-D96D-4955-9C22-AB4F80F437AD}">
      <dsp:nvSpPr>
        <dsp:cNvPr id="0" name=""/>
        <dsp:cNvSpPr/>
      </dsp:nvSpPr>
      <dsp:spPr>
        <a:xfrm>
          <a:off x="10338" y="601516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HOSPODÁŘSKÉ</a:t>
          </a:r>
        </a:p>
      </dsp:txBody>
      <dsp:txXfrm>
        <a:off x="10338" y="601516"/>
        <a:ext cx="2571749" cy="1543050"/>
      </dsp:txXfrm>
    </dsp:sp>
    <dsp:sp modelId="{57395DDC-F561-4A1E-A9FC-E95C67226E6D}">
      <dsp:nvSpPr>
        <dsp:cNvPr id="0" name=""/>
        <dsp:cNvSpPr/>
      </dsp:nvSpPr>
      <dsp:spPr>
        <a:xfrm>
          <a:off x="2828925" y="560610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OBCHODNÍ</a:t>
          </a:r>
        </a:p>
      </dsp:txBody>
      <dsp:txXfrm>
        <a:off x="2828925" y="560610"/>
        <a:ext cx="2571749" cy="1543050"/>
      </dsp:txXfrm>
    </dsp:sp>
    <dsp:sp modelId="{11DCD5E1-32AA-438E-9FC5-CD9066CBB51D}">
      <dsp:nvSpPr>
        <dsp:cNvPr id="0" name=""/>
        <dsp:cNvSpPr/>
      </dsp:nvSpPr>
      <dsp:spPr>
        <a:xfrm>
          <a:off x="5657849" y="560610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PODNIKOVÉ</a:t>
          </a:r>
        </a:p>
      </dsp:txBody>
      <dsp:txXfrm>
        <a:off x="5657849" y="560610"/>
        <a:ext cx="2571749" cy="1543050"/>
      </dsp:txXfrm>
    </dsp:sp>
    <dsp:sp modelId="{0355BEF0-7F55-4B93-B99C-0E16ED034552}">
      <dsp:nvSpPr>
        <dsp:cNvPr id="0" name=""/>
        <dsp:cNvSpPr/>
      </dsp:nvSpPr>
      <dsp:spPr>
        <a:xfrm>
          <a:off x="1414462" y="2360835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ÚŘEDNÍ</a:t>
          </a:r>
        </a:p>
      </dsp:txBody>
      <dsp:txXfrm>
        <a:off x="1414462" y="2360835"/>
        <a:ext cx="2571749" cy="1543050"/>
      </dsp:txXfrm>
    </dsp:sp>
    <dsp:sp modelId="{2553F76D-EDFA-4ABF-80F9-1B990951B99B}">
      <dsp:nvSpPr>
        <dsp:cNvPr id="0" name=""/>
        <dsp:cNvSpPr/>
      </dsp:nvSpPr>
      <dsp:spPr>
        <a:xfrm>
          <a:off x="4243387" y="2360835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PRACOVNÍ</a:t>
          </a:r>
        </a:p>
      </dsp:txBody>
      <dsp:txXfrm>
        <a:off x="4243387" y="2360835"/>
        <a:ext cx="2571749" cy="1543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D349E418-E8EC-474C-A0BA-61A60338394C}" type="datetimeFigureOut">
              <a:rPr lang="cs-CZ" smtClean="0"/>
              <a:pPr/>
              <a:t>25.05.2020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F8D2494-3960-4CE3-B9F8-2A9034FE103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9E418-E8EC-474C-A0BA-61A60338394C}" type="datetimeFigureOut">
              <a:rPr lang="cs-CZ" smtClean="0"/>
              <a:pPr/>
              <a:t>25.05.2020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2494-3960-4CE3-B9F8-2A9034FE103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9E418-E8EC-474C-A0BA-61A60338394C}" type="datetimeFigureOut">
              <a:rPr lang="cs-CZ" smtClean="0"/>
              <a:pPr/>
              <a:t>25.05.2020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2494-3960-4CE3-B9F8-2A9034FE103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9E418-E8EC-474C-A0BA-61A60338394C}" type="datetimeFigureOut">
              <a:rPr lang="cs-CZ" smtClean="0"/>
              <a:pPr/>
              <a:t>25.05.2020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2494-3960-4CE3-B9F8-2A9034FE103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9E418-E8EC-474C-A0BA-61A60338394C}" type="datetimeFigureOut">
              <a:rPr lang="cs-CZ" smtClean="0"/>
              <a:pPr/>
              <a:t>25.05.2020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2494-3960-4CE3-B9F8-2A9034FE103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9E418-E8EC-474C-A0BA-61A60338394C}" type="datetimeFigureOut">
              <a:rPr lang="cs-CZ" smtClean="0"/>
              <a:pPr/>
              <a:t>25.05.2020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2494-3960-4CE3-B9F8-2A9034FE103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349E418-E8EC-474C-A0BA-61A60338394C}" type="datetimeFigureOut">
              <a:rPr lang="cs-CZ" smtClean="0"/>
              <a:pPr/>
              <a:t>25.05.2020</a:t>
            </a:fld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F8D2494-3960-4CE3-B9F8-2A9034FE103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D349E418-E8EC-474C-A0BA-61A60338394C}" type="datetimeFigureOut">
              <a:rPr lang="cs-CZ" smtClean="0"/>
              <a:pPr/>
              <a:t>25.05.2020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F8D2494-3960-4CE3-B9F8-2A9034FE103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9E418-E8EC-474C-A0BA-61A60338394C}" type="datetimeFigureOut">
              <a:rPr lang="cs-CZ" smtClean="0"/>
              <a:pPr/>
              <a:t>25.05.2020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2494-3960-4CE3-B9F8-2A9034FE103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9E418-E8EC-474C-A0BA-61A60338394C}" type="datetimeFigureOut">
              <a:rPr lang="cs-CZ" smtClean="0"/>
              <a:pPr/>
              <a:t>25.05.2020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2494-3960-4CE3-B9F8-2A9034FE103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9E418-E8EC-474C-A0BA-61A60338394C}" type="datetimeFigureOut">
              <a:rPr lang="cs-CZ" smtClean="0"/>
              <a:pPr/>
              <a:t>25.05.2020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2494-3960-4CE3-B9F8-2A9034FE103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D349E418-E8EC-474C-A0BA-61A60338394C}" type="datetimeFigureOut">
              <a:rPr lang="cs-CZ" smtClean="0"/>
              <a:pPr/>
              <a:t>25.05.2020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F8D2494-3960-4CE3-B9F8-2A9034FE103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DOPISY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DRUHY A TYPY DOPISŮ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/>
          <a:lstStyle/>
          <a:p>
            <a:r>
              <a:rPr lang="cs-CZ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DOPISY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297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>
                <a:solidFill>
                  <a:schemeClr val="tx2"/>
                </a:solidFill>
              </a:rPr>
              <a:t>NEFORMÁLNÍ, NEOFICIÁLNÍ, SOUKROMÉ</a:t>
            </a:r>
          </a:p>
          <a:p>
            <a:pPr>
              <a:buNone/>
            </a:pPr>
            <a:endParaRPr lang="cs-CZ" sz="1000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cs-CZ" dirty="0">
                <a:solidFill>
                  <a:schemeClr val="tx2"/>
                </a:solidFill>
              </a:rPr>
              <a:t>Subjektivní zabarvení – citové  vyjadřování</a:t>
            </a:r>
          </a:p>
          <a:p>
            <a:pPr>
              <a:buNone/>
            </a:pPr>
            <a:endParaRPr lang="cs-CZ" sz="1000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cs-CZ" dirty="0">
                <a:solidFill>
                  <a:schemeClr val="tx2"/>
                </a:solidFill>
              </a:rPr>
              <a:t>Známe se s adresátem – vyjadřování v náznacích</a:t>
            </a:r>
          </a:p>
          <a:p>
            <a:pPr>
              <a:buFont typeface="Wingdings" pitchFamily="2" charset="2"/>
              <a:buChar char="§"/>
            </a:pPr>
            <a:endParaRPr lang="cs-CZ" sz="1000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cs-CZ" dirty="0">
                <a:solidFill>
                  <a:schemeClr val="tx2"/>
                </a:solidFill>
              </a:rPr>
              <a:t>Styl projevů mluvených – nespisovné vyjadřování</a:t>
            </a:r>
          </a:p>
          <a:p>
            <a:pPr>
              <a:buFont typeface="Wingdings" pitchFamily="2" charset="2"/>
              <a:buChar char="§"/>
            </a:pPr>
            <a:endParaRPr lang="cs-CZ" sz="1000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cs-CZ" dirty="0">
                <a:solidFill>
                  <a:schemeClr val="tx2"/>
                </a:solidFill>
              </a:rPr>
              <a:t>Tematická neuspořádanost – přeskakování od jednoho tématu k druhému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8229600" cy="1066800"/>
          </a:xfrm>
        </p:spPr>
        <p:txBody>
          <a:bodyPr/>
          <a:lstStyle/>
          <a:p>
            <a:r>
              <a:rPr lang="cs-CZ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DOPISY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29712"/>
          </a:xfrm>
        </p:spPr>
        <p:txBody>
          <a:bodyPr/>
          <a:lstStyle/>
          <a:p>
            <a:pPr>
              <a:buNone/>
            </a:pPr>
            <a:r>
              <a:rPr lang="cs-CZ" dirty="0">
                <a:solidFill>
                  <a:schemeClr val="tx2"/>
                </a:solidFill>
              </a:rPr>
              <a:t>FORMÁLNÍ, OFICIÁLNÍ</a:t>
            </a:r>
          </a:p>
          <a:p>
            <a:pPr>
              <a:buFont typeface="Wingdings" pitchFamily="2" charset="2"/>
              <a:buChar char="§"/>
            </a:pPr>
            <a:endParaRPr lang="cs-CZ" sz="1000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cs-CZ" dirty="0">
                <a:solidFill>
                  <a:schemeClr val="tx2"/>
                </a:solidFill>
              </a:rPr>
              <a:t>Neosobní vyjadřování</a:t>
            </a:r>
          </a:p>
          <a:p>
            <a:pPr>
              <a:buNone/>
            </a:pPr>
            <a:endParaRPr lang="cs-CZ" sz="1000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cs-CZ" dirty="0">
                <a:solidFill>
                  <a:schemeClr val="tx2"/>
                </a:solidFill>
              </a:rPr>
              <a:t>Přesné a úplné informace, detailní a podrobné</a:t>
            </a:r>
          </a:p>
          <a:p>
            <a:pPr>
              <a:buNone/>
            </a:pPr>
            <a:endParaRPr lang="cs-CZ" sz="1000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cs-CZ" dirty="0">
                <a:solidFill>
                  <a:schemeClr val="tx2"/>
                </a:solidFill>
              </a:rPr>
              <a:t>Spisovná čeština</a:t>
            </a:r>
          </a:p>
          <a:p>
            <a:pPr>
              <a:buNone/>
            </a:pPr>
            <a:endParaRPr lang="cs-CZ" sz="1000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cs-CZ" dirty="0">
                <a:solidFill>
                  <a:schemeClr val="tx2"/>
                </a:solidFill>
              </a:rPr>
              <a:t>Tematická uspořádanost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/>
          <a:lstStyle/>
          <a:p>
            <a:r>
              <a:rPr lang="cs-CZ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DRUHY DOPISŮ</a:t>
            </a:r>
            <a:endParaRPr lang="cs-CZ" dirty="0">
              <a:solidFill>
                <a:schemeClr val="accent2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916832"/>
          <a:ext cx="8229600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755576" y="1700808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tx2"/>
                </a:solidFill>
              </a:rPr>
              <a:t>OFICIÁLNÍ  DOPISY -  SKLÁDÁNÍ Z HOTOVÝCH TEXTOVÝCH PANELŮ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539552" y="6093296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tx2"/>
                </a:solidFill>
              </a:rPr>
              <a:t>DOPISY ORGANIZACÍ OBČANŮM – sdělení, oznámení, odpovědi na žádosti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066800"/>
          </a:xfrm>
        </p:spPr>
        <p:txBody>
          <a:bodyPr/>
          <a:lstStyle/>
          <a:p>
            <a:r>
              <a:rPr lang="cs-CZ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DRUHY DOPISŮ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94573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cs-CZ" sz="2400" dirty="0">
                <a:solidFill>
                  <a:schemeClr val="tx2"/>
                </a:solidFill>
              </a:rPr>
              <a:t>DOPISY OBČANŮ ORGANIZACÍM – např. přihlášky, žádosti, objednávky, reklamce aj.</a:t>
            </a:r>
          </a:p>
          <a:p>
            <a:pPr>
              <a:buNone/>
            </a:pPr>
            <a:endParaRPr lang="cs-CZ" sz="1000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cs-CZ" sz="2400" dirty="0">
                <a:solidFill>
                  <a:schemeClr val="tx2"/>
                </a:solidFill>
              </a:rPr>
              <a:t>OSNOVA </a:t>
            </a:r>
          </a:p>
          <a:p>
            <a:pPr lvl="1">
              <a:buFont typeface="Wingdings" pitchFamily="2" charset="2"/>
              <a:buChar char="§"/>
            </a:pPr>
            <a:r>
              <a:rPr lang="cs-CZ" sz="1800" dirty="0">
                <a:solidFill>
                  <a:schemeClr val="tx2"/>
                </a:solidFill>
              </a:rPr>
              <a:t>ODESÍLATEL, MOBIL., E-MAIL,TELEFON</a:t>
            </a:r>
          </a:p>
          <a:p>
            <a:pPr lvl="1">
              <a:buFont typeface="Wingdings" pitchFamily="2" charset="2"/>
              <a:buChar char="§"/>
            </a:pPr>
            <a:r>
              <a:rPr lang="cs-CZ" sz="1800" dirty="0">
                <a:solidFill>
                  <a:schemeClr val="tx2"/>
                </a:solidFill>
              </a:rPr>
              <a:t>DOPORUČENĚ</a:t>
            </a:r>
          </a:p>
          <a:p>
            <a:pPr lvl="1">
              <a:buFont typeface="Wingdings" pitchFamily="2" charset="2"/>
              <a:buChar char="§"/>
            </a:pPr>
            <a:r>
              <a:rPr lang="cs-CZ" sz="1800" dirty="0">
                <a:solidFill>
                  <a:schemeClr val="tx2"/>
                </a:solidFill>
              </a:rPr>
              <a:t>ADRESÁT</a:t>
            </a:r>
          </a:p>
          <a:p>
            <a:pPr lvl="1">
              <a:buFont typeface="Wingdings" pitchFamily="2" charset="2"/>
              <a:buChar char="§"/>
            </a:pPr>
            <a:r>
              <a:rPr lang="cs-CZ" sz="1800" dirty="0">
                <a:solidFill>
                  <a:schemeClr val="tx2"/>
                </a:solidFill>
              </a:rPr>
              <a:t>DATUM – Semily 12. ledna 2013</a:t>
            </a:r>
          </a:p>
          <a:p>
            <a:pPr lvl="1">
              <a:buFont typeface="Wingdings" pitchFamily="2" charset="2"/>
              <a:buChar char="§"/>
            </a:pPr>
            <a:r>
              <a:rPr lang="cs-CZ" sz="1800" dirty="0">
                <a:solidFill>
                  <a:schemeClr val="tx2"/>
                </a:solidFill>
              </a:rPr>
              <a:t>OBSAH DOPISU</a:t>
            </a:r>
          </a:p>
          <a:p>
            <a:pPr lvl="1">
              <a:buFont typeface="Wingdings" pitchFamily="2" charset="2"/>
              <a:buChar char="§"/>
            </a:pPr>
            <a:r>
              <a:rPr lang="cs-CZ" sz="1800" dirty="0">
                <a:solidFill>
                  <a:schemeClr val="tx2"/>
                </a:solidFill>
              </a:rPr>
              <a:t>OSLOVENÍ</a:t>
            </a:r>
          </a:p>
          <a:p>
            <a:pPr lvl="1">
              <a:buFont typeface="Wingdings" pitchFamily="2" charset="2"/>
              <a:buChar char="§"/>
            </a:pPr>
            <a:r>
              <a:rPr lang="cs-CZ" sz="1800" dirty="0">
                <a:solidFill>
                  <a:schemeClr val="tx2"/>
                </a:solidFill>
              </a:rPr>
              <a:t>TEXT – ČLENĚNÍ DO ODSTAVCŮ</a:t>
            </a:r>
          </a:p>
          <a:p>
            <a:pPr lvl="1">
              <a:buFont typeface="Wingdings" pitchFamily="2" charset="2"/>
              <a:buChar char="§"/>
            </a:pPr>
            <a:r>
              <a:rPr lang="cs-CZ" sz="1800" dirty="0">
                <a:solidFill>
                  <a:schemeClr val="tx2"/>
                </a:solidFill>
              </a:rPr>
              <a:t>PODĚKOVÁNÍ</a:t>
            </a:r>
          </a:p>
          <a:p>
            <a:pPr lvl="1">
              <a:buFont typeface="Wingdings" pitchFamily="2" charset="2"/>
              <a:buChar char="§"/>
            </a:pPr>
            <a:r>
              <a:rPr lang="cs-CZ" sz="1800" dirty="0">
                <a:solidFill>
                  <a:schemeClr val="tx2"/>
                </a:solidFill>
              </a:rPr>
              <a:t>POZDRAV</a:t>
            </a:r>
          </a:p>
          <a:p>
            <a:pPr lvl="1">
              <a:buFont typeface="Wingdings" pitchFamily="2" charset="2"/>
              <a:buChar char="§"/>
            </a:pPr>
            <a:r>
              <a:rPr lang="cs-CZ" sz="1800" dirty="0">
                <a:solidFill>
                  <a:schemeClr val="tx2"/>
                </a:solidFill>
              </a:rPr>
              <a:t>PODPIS</a:t>
            </a:r>
          </a:p>
          <a:p>
            <a:pPr lvl="1">
              <a:buFont typeface="Wingdings" pitchFamily="2" charset="2"/>
              <a:buChar char="§"/>
            </a:pPr>
            <a:r>
              <a:rPr lang="cs-CZ" sz="1800" dirty="0">
                <a:solidFill>
                  <a:schemeClr val="tx2"/>
                </a:solidFill>
              </a:rPr>
              <a:t>PŘÍLOHY</a:t>
            </a:r>
          </a:p>
          <a:p>
            <a:pPr>
              <a:buNone/>
            </a:pPr>
            <a:endParaRPr lang="cs-CZ" dirty="0">
              <a:solidFill>
                <a:srgbClr val="0070C0"/>
              </a:solidFill>
            </a:endParaRPr>
          </a:p>
          <a:p>
            <a:pPr>
              <a:buNone/>
            </a:pPr>
            <a:endParaRPr lang="cs-CZ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066800"/>
          </a:xfrm>
        </p:spPr>
        <p:txBody>
          <a:bodyPr>
            <a:normAutofit/>
          </a:bodyPr>
          <a:lstStyle/>
          <a:p>
            <a:r>
              <a:rPr lang="cs-CZ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DOPISY OBČANŮ ORGANIZACÍM</a:t>
            </a:r>
            <a:endParaRPr lang="cs-CZ" dirty="0">
              <a:solidFill>
                <a:schemeClr val="accent2"/>
              </a:solidFill>
            </a:endParaRPr>
          </a:p>
        </p:txBody>
      </p:sp>
      <p:pic>
        <p:nvPicPr>
          <p:cNvPr id="4" name="Zástupný symbol pro obsah 3" descr="oBRÁZEK ČEZ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915816" y="1412776"/>
            <a:ext cx="3751243" cy="5268104"/>
          </a:xfrm>
        </p:spPr>
      </p:pic>
      <p:sp>
        <p:nvSpPr>
          <p:cNvPr id="5" name="TextovéPole 4"/>
          <p:cNvSpPr txBox="1"/>
          <p:nvPr/>
        </p:nvSpPr>
        <p:spPr>
          <a:xfrm>
            <a:off x="179512" y="1700808"/>
            <a:ext cx="1368152" cy="64633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/>
              <a:t>BLOKOVÁ ÚPRAVA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6948264" y="1556792"/>
            <a:ext cx="1872208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/>
              <a:t>ODESÍLATEL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395536" y="2780928"/>
            <a:ext cx="2160240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/>
              <a:t>ADRESÁT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323528" y="3861048"/>
            <a:ext cx="2088232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/>
              <a:t>OBSAH DOPISU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6948264" y="2564904"/>
            <a:ext cx="1872208" cy="64633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/>
              <a:t>MÍSTO A DATUM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7236296" y="3789040"/>
            <a:ext cx="1656184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/>
              <a:t>OSLOVENÍ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395536" y="5085184"/>
            <a:ext cx="2304256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/>
              <a:t>TEXT - ODSTAVCE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467544" y="6381328"/>
            <a:ext cx="2304256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/>
              <a:t>PODĚKOVÁNÍ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6876256" y="4941168"/>
            <a:ext cx="1944216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/>
              <a:t>PODPIS</a:t>
            </a:r>
          </a:p>
        </p:txBody>
      </p:sp>
      <p:cxnSp>
        <p:nvCxnSpPr>
          <p:cNvPr id="16" name="Přímá spojovací šipka 15"/>
          <p:cNvCxnSpPr/>
          <p:nvPr/>
        </p:nvCxnSpPr>
        <p:spPr>
          <a:xfrm>
            <a:off x="2555776" y="2780928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Přímá spojovací šipka 18"/>
          <p:cNvCxnSpPr>
            <a:stCxn id="6" idx="1"/>
          </p:cNvCxnSpPr>
          <p:nvPr/>
        </p:nvCxnSpPr>
        <p:spPr>
          <a:xfrm flipH="1">
            <a:off x="3851920" y="1741458"/>
            <a:ext cx="3096344" cy="3913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Přímá spojovací šipka 22"/>
          <p:cNvCxnSpPr>
            <a:stCxn id="10" idx="1"/>
          </p:cNvCxnSpPr>
          <p:nvPr/>
        </p:nvCxnSpPr>
        <p:spPr>
          <a:xfrm flipH="1">
            <a:off x="5868144" y="2888070"/>
            <a:ext cx="1080120" cy="1808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Přímá spojovací šipka 28"/>
          <p:cNvCxnSpPr/>
          <p:nvPr/>
        </p:nvCxnSpPr>
        <p:spPr>
          <a:xfrm flipH="1" flipV="1">
            <a:off x="3779912" y="3429000"/>
            <a:ext cx="3384376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Přímá spojovací šipka 30"/>
          <p:cNvCxnSpPr/>
          <p:nvPr/>
        </p:nvCxnSpPr>
        <p:spPr>
          <a:xfrm flipV="1">
            <a:off x="2339752" y="5949280"/>
            <a:ext cx="93610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Přímá spojovací šipka 36"/>
          <p:cNvCxnSpPr>
            <a:stCxn id="14" idx="1"/>
          </p:cNvCxnSpPr>
          <p:nvPr/>
        </p:nvCxnSpPr>
        <p:spPr>
          <a:xfrm flipH="1">
            <a:off x="4211960" y="5125834"/>
            <a:ext cx="2664296" cy="9674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Přímá spojovací šipka 27"/>
          <p:cNvCxnSpPr/>
          <p:nvPr/>
        </p:nvCxnSpPr>
        <p:spPr>
          <a:xfrm flipV="1">
            <a:off x="2483768" y="3717032"/>
            <a:ext cx="86409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rmAutofit/>
          </a:bodyPr>
          <a:lstStyle/>
          <a:p>
            <a:r>
              <a:rPr lang="cs-CZ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DOPISY ORGANIZACÍ OBČANŮM</a:t>
            </a:r>
            <a:endParaRPr lang="cs-CZ" dirty="0">
              <a:solidFill>
                <a:schemeClr val="accent2"/>
              </a:solidFill>
            </a:endParaRPr>
          </a:p>
        </p:txBody>
      </p:sp>
      <p:pic>
        <p:nvPicPr>
          <p:cNvPr id="4" name="Zástupný symbol pro obsah 3" descr="OBRÁZEK KANALIZACE 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99792" y="1628800"/>
            <a:ext cx="3888432" cy="5472607"/>
          </a:xfrm>
        </p:spPr>
      </p:pic>
      <p:sp>
        <p:nvSpPr>
          <p:cNvPr id="5" name="TextovéPole 4"/>
          <p:cNvSpPr txBox="1"/>
          <p:nvPr/>
        </p:nvSpPr>
        <p:spPr>
          <a:xfrm>
            <a:off x="251520" y="1484784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cs-CZ" sz="2400" dirty="0">
                <a:solidFill>
                  <a:schemeClr val="tx2"/>
                </a:solidFill>
              </a:rPr>
              <a:t> POJMENUJTE OZNAČENÉ ČÁSTI DOPISU</a:t>
            </a:r>
          </a:p>
        </p:txBody>
      </p:sp>
      <p:cxnSp>
        <p:nvCxnSpPr>
          <p:cNvPr id="7" name="Přímá spojovací šipka 6"/>
          <p:cNvCxnSpPr/>
          <p:nvPr/>
        </p:nvCxnSpPr>
        <p:spPr>
          <a:xfrm>
            <a:off x="5796136" y="2924944"/>
            <a:ext cx="864096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TextovéPole 7"/>
          <p:cNvSpPr txBox="1"/>
          <p:nvPr/>
        </p:nvSpPr>
        <p:spPr>
          <a:xfrm>
            <a:off x="6732240" y="2852936"/>
            <a:ext cx="197971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tx2"/>
                </a:solidFill>
              </a:rPr>
              <a:t>ADRESA ODESÍLATELE</a:t>
            </a:r>
          </a:p>
        </p:txBody>
      </p:sp>
      <p:sp>
        <p:nvSpPr>
          <p:cNvPr id="9" name="Obdélník 8"/>
          <p:cNvSpPr/>
          <p:nvPr/>
        </p:nvSpPr>
        <p:spPr>
          <a:xfrm>
            <a:off x="6732240" y="2852936"/>
            <a:ext cx="2016224" cy="72008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/>
          <p:cNvSpPr txBox="1"/>
          <p:nvPr/>
        </p:nvSpPr>
        <p:spPr>
          <a:xfrm>
            <a:off x="6732240" y="5229200"/>
            <a:ext cx="201622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tx2"/>
                </a:solidFill>
              </a:rPr>
              <a:t>OBSAH DOPISU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827584" y="5373216"/>
            <a:ext cx="208823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tx2"/>
                </a:solidFill>
              </a:rPr>
              <a:t>BLOKOVÁ ÚPRAVA</a:t>
            </a:r>
          </a:p>
        </p:txBody>
      </p:sp>
      <p:cxnSp>
        <p:nvCxnSpPr>
          <p:cNvPr id="13" name="Přímá spojovací šipka 12"/>
          <p:cNvCxnSpPr/>
          <p:nvPr/>
        </p:nvCxnSpPr>
        <p:spPr>
          <a:xfrm>
            <a:off x="5724128" y="3573016"/>
            <a:ext cx="1224136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Přímá spojovací šipka 13"/>
          <p:cNvCxnSpPr/>
          <p:nvPr/>
        </p:nvCxnSpPr>
        <p:spPr>
          <a:xfrm>
            <a:off x="3059832" y="2132856"/>
            <a:ext cx="0" cy="42484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Obdélník 20"/>
          <p:cNvSpPr/>
          <p:nvPr/>
        </p:nvSpPr>
        <p:spPr>
          <a:xfrm>
            <a:off x="6660232" y="5013176"/>
            <a:ext cx="2160240" cy="86409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bdélník 24"/>
          <p:cNvSpPr/>
          <p:nvPr/>
        </p:nvSpPr>
        <p:spPr>
          <a:xfrm>
            <a:off x="611560" y="5301208"/>
            <a:ext cx="2160240" cy="79208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 animBg="1"/>
      <p:bldP spid="10" grpId="0"/>
      <p:bldP spid="11" grpId="0"/>
      <p:bldP spid="21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066800"/>
          </a:xfrm>
        </p:spPr>
        <p:txBody>
          <a:bodyPr>
            <a:normAutofit/>
          </a:bodyPr>
          <a:lstStyle/>
          <a:p>
            <a:r>
              <a:rPr lang="cs-CZ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DOPISY ORGANIZACÍ OBČANŮM</a:t>
            </a:r>
            <a:endParaRPr lang="cs-CZ" dirty="0">
              <a:solidFill>
                <a:schemeClr val="accent2"/>
              </a:solidFill>
            </a:endParaRPr>
          </a:p>
        </p:txBody>
      </p:sp>
      <p:pic>
        <p:nvPicPr>
          <p:cNvPr id="4" name="Zástupný symbol pro obsah 3" descr="KANALIZACE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67744" y="1484784"/>
            <a:ext cx="4104456" cy="5904656"/>
          </a:xfrm>
        </p:spPr>
      </p:pic>
      <p:sp>
        <p:nvSpPr>
          <p:cNvPr id="5" name="TextovéPole 4"/>
          <p:cNvSpPr txBox="1"/>
          <p:nvPr/>
        </p:nvSpPr>
        <p:spPr>
          <a:xfrm>
            <a:off x="6732240" y="2780928"/>
            <a:ext cx="208823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tx2"/>
                </a:solidFill>
              </a:rPr>
              <a:t>RAZÍTKO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395536" y="3284984"/>
            <a:ext cx="187220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tx2"/>
                </a:solidFill>
              </a:rPr>
              <a:t>NA VĚDOMÍ</a:t>
            </a:r>
          </a:p>
        </p:txBody>
      </p:sp>
      <p:cxnSp>
        <p:nvCxnSpPr>
          <p:cNvPr id="8" name="Přímá spojovací šipka 7"/>
          <p:cNvCxnSpPr/>
          <p:nvPr/>
        </p:nvCxnSpPr>
        <p:spPr>
          <a:xfrm flipV="1">
            <a:off x="4716016" y="3068960"/>
            <a:ext cx="180020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ovací šipka 10"/>
          <p:cNvCxnSpPr/>
          <p:nvPr/>
        </p:nvCxnSpPr>
        <p:spPr>
          <a:xfrm flipH="1" flipV="1">
            <a:off x="2051720" y="3356992"/>
            <a:ext cx="504056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Obdélník 8"/>
          <p:cNvSpPr/>
          <p:nvPr/>
        </p:nvSpPr>
        <p:spPr>
          <a:xfrm>
            <a:off x="6588224" y="2564904"/>
            <a:ext cx="1512168" cy="86409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251520" y="2924944"/>
            <a:ext cx="1728192" cy="100811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331</TotalTime>
  <Words>167</Words>
  <Application>Microsoft Office PowerPoint</Application>
  <PresentationFormat>Předvádění na obrazovce (4:3)</PresentationFormat>
  <Paragraphs>63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Georgia</vt:lpstr>
      <vt:lpstr>Trebuchet MS</vt:lpstr>
      <vt:lpstr>Wingdings</vt:lpstr>
      <vt:lpstr>Wingdings 2</vt:lpstr>
      <vt:lpstr>Urbanistický</vt:lpstr>
      <vt:lpstr>DOPISY</vt:lpstr>
      <vt:lpstr>DOPISY</vt:lpstr>
      <vt:lpstr>DOPISY</vt:lpstr>
      <vt:lpstr>DRUHY DOPISŮ</vt:lpstr>
      <vt:lpstr>DRUHY DOPISŮ</vt:lpstr>
      <vt:lpstr>DOPISY OBČANŮ ORGANIZACÍM</vt:lpstr>
      <vt:lpstr>DOPISY ORGANIZACÍ OBČANŮM</vt:lpstr>
      <vt:lpstr>DOPISY ORGANIZACÍ OBČANŮM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DOPISY</dc:title>
  <dc:creator>jirousoval</dc:creator>
  <cp:lastModifiedBy>Mamka</cp:lastModifiedBy>
  <cp:revision>22</cp:revision>
  <dcterms:created xsi:type="dcterms:W3CDTF">2013-06-20T11:58:03Z</dcterms:created>
  <dcterms:modified xsi:type="dcterms:W3CDTF">2020-05-25T11:27:21Z</dcterms:modified>
</cp:coreProperties>
</file>